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  <p:sldMasterId id="2147483804" r:id="rId2"/>
    <p:sldMasterId id="2147483811" r:id="rId3"/>
  </p:sldMasterIdLst>
  <p:notesMasterIdLst>
    <p:notesMasterId r:id="rId39"/>
  </p:notesMasterIdLst>
  <p:handoutMasterIdLst>
    <p:handoutMasterId r:id="rId40"/>
  </p:handoutMasterIdLst>
  <p:sldIdLst>
    <p:sldId id="496" r:id="rId4"/>
    <p:sldId id="523" r:id="rId5"/>
    <p:sldId id="528" r:id="rId6"/>
    <p:sldId id="497" r:id="rId7"/>
    <p:sldId id="533" r:id="rId8"/>
    <p:sldId id="489" r:id="rId9"/>
    <p:sldId id="502" r:id="rId10"/>
    <p:sldId id="503" r:id="rId11"/>
    <p:sldId id="504" r:id="rId12"/>
    <p:sldId id="534" r:id="rId13"/>
    <p:sldId id="505" r:id="rId14"/>
    <p:sldId id="506" r:id="rId15"/>
    <p:sldId id="507" r:id="rId16"/>
    <p:sldId id="535" r:id="rId17"/>
    <p:sldId id="508" r:id="rId18"/>
    <p:sldId id="537" r:id="rId19"/>
    <p:sldId id="509" r:id="rId20"/>
    <p:sldId id="510" r:id="rId21"/>
    <p:sldId id="511" r:id="rId22"/>
    <p:sldId id="512" r:id="rId23"/>
    <p:sldId id="513" r:id="rId24"/>
    <p:sldId id="542" r:id="rId25"/>
    <p:sldId id="516" r:id="rId26"/>
    <p:sldId id="518" r:id="rId27"/>
    <p:sldId id="517" r:id="rId28"/>
    <p:sldId id="522" r:id="rId29"/>
    <p:sldId id="519" r:id="rId30"/>
    <p:sldId id="520" r:id="rId31"/>
    <p:sldId id="521" r:id="rId32"/>
    <p:sldId id="540" r:id="rId33"/>
    <p:sldId id="539" r:id="rId34"/>
    <p:sldId id="543" r:id="rId35"/>
    <p:sldId id="544" r:id="rId36"/>
    <p:sldId id="545" r:id="rId37"/>
    <p:sldId id="538" r:id="rId38"/>
  </p:sldIdLst>
  <p:sldSz cx="12192000" cy="6858000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3EF"/>
    <a:srgbClr val="F0EFEA"/>
    <a:srgbClr val="6600FF"/>
    <a:srgbClr val="009999"/>
    <a:srgbClr val="7F7F7F"/>
    <a:srgbClr val="DBDDE1"/>
    <a:srgbClr val="FFBC7D"/>
    <a:srgbClr val="FFBB7B"/>
    <a:srgbClr val="FFD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88" autoAdjust="0"/>
    <p:restoredTop sz="94643"/>
  </p:normalViewPr>
  <p:slideViewPr>
    <p:cSldViewPr snapToObjects="1">
      <p:cViewPr varScale="1">
        <p:scale>
          <a:sx n="112" d="100"/>
          <a:sy n="112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3" d="100"/>
          <a:sy n="93" d="100"/>
        </p:scale>
        <p:origin x="25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39802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2018 ON Semiconductor Power Seminars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527360" y="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r>
              <a:rPr lang="en-US" altLang="x-none" dirty="0" err="1"/>
              <a:t>SiC</a:t>
            </a:r>
            <a:r>
              <a:rPr lang="en-US" altLang="x-none" dirty="0"/>
              <a:t> MOSFETs: Gate Drive Optimization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39802" y="8778861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Steve </a:t>
            </a:r>
            <a:r>
              <a:rPr lang="en-US" dirty="0" err="1"/>
              <a:t>Mappus</a:t>
            </a:r>
            <a:r>
              <a:rPr lang="fr-FR" dirty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527360" y="877886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B7C74D4-3A37-984F-873B-4475EE3B9414}" type="slidenum">
              <a:rPr lang="en-US" altLang="x-none" smtClean="0"/>
              <a:pPr>
                <a:defRPr/>
              </a:pPr>
              <a:t>‹#›</a:t>
            </a:fld>
            <a:r>
              <a:rPr lang="en-US" altLang="x-none" dirty="0"/>
              <a:t>/18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B374C15B-73C2-054D-A65D-6F45DF8A891A}"/>
              </a:ext>
            </a:extLst>
          </p:cNvPr>
          <p:cNvCxnSpPr/>
          <p:nvPr/>
        </p:nvCxnSpPr>
        <p:spPr>
          <a:xfrm>
            <a:off x="6565200" y="291688"/>
            <a:ext cx="0" cy="8636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AC9367B4-C88A-E24F-96FE-66598FD898DD}"/>
              </a:ext>
            </a:extLst>
          </p:cNvPr>
          <p:cNvCxnSpPr/>
          <p:nvPr/>
        </p:nvCxnSpPr>
        <p:spPr>
          <a:xfrm>
            <a:off x="445200" y="291688"/>
            <a:ext cx="0" cy="8636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53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105249C9-7CED-1048-8319-D84E47A16B9B}" type="datetimeFigureOut">
              <a:rPr lang="en-US" altLang="x-none"/>
              <a:pPr>
                <a:defRPr/>
              </a:pPr>
              <a:t>2/5/2019</a:t>
            </a:fld>
            <a:endParaRPr lang="en-US" alt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692150"/>
            <a:ext cx="61499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B9366E9E-A341-6E48-95E4-5723DA5D739E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42080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971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0863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50" y="169784"/>
            <a:ext cx="1312722" cy="1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6979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1B3B6D-37BE-3242-95C2-425D60105B56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273204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05000" y="5791200"/>
            <a:ext cx="8382000" cy="76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12192000" cy="762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453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995953-8DA8-F74E-83FC-542DEEC09F7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255889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oub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5181600" cy="4525963"/>
          </a:xfrm>
        </p:spPr>
        <p:txBody>
          <a:bodyPr rtlCol="0">
            <a:normAutofit/>
          </a:bodyPr>
          <a:lstStyle>
            <a:lvl1pPr>
              <a:defRPr lang="en-US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400800" y="1484784"/>
            <a:ext cx="5181600" cy="4525963"/>
          </a:xfrm>
        </p:spPr>
        <p:txBody>
          <a:bodyPr rtlCol="0">
            <a:normAutofit/>
          </a:bodyPr>
          <a:lstStyle>
            <a:lvl1pPr>
              <a:defRPr lang="en-US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4D375C-B5C2-D840-BD14-A65925CAE07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1316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>
          <a:xfrm>
            <a:off x="0" y="1295400"/>
            <a:ext cx="2895600" cy="476701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7894" r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30BF2D-BF34-4F49-B86B-C56DC6C3893B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513397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ertical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39400" y="150813"/>
            <a:ext cx="1524000" cy="54117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31957A-EDF0-D04F-8992-1B4F9814B435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3555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ertical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0648"/>
            <a:ext cx="9296400" cy="5760640"/>
          </a:xfrm>
        </p:spPr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39400" y="150813"/>
            <a:ext cx="1524000" cy="5411787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081F70-2DBF-9F48-8D23-7E8DB96854A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80462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868887"/>
          </a:xfrm>
        </p:spPr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92AB9-468C-FD44-B0A9-10AE89C37900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68906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CEFC1C-5E61-F047-A936-9B411829EC64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81530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50" y="169784"/>
            <a:ext cx="1312722" cy="1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7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88037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7E18B31-DA76-4E85-9BC3-3ED7F2F37B6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27880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729B-B268-46BE-9EF2-AF931EAD96E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73750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4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848484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BCB8FFE-F1DE-414B-8B3E-79206CDE8AD6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9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30A39E-A9F4-4D13-8BE5-F911DE28BE1E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29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13E5CD5-848D-438C-A0B9-9C2BB37B5341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61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B0B29-0563-4D8C-BD7D-843AA8CD98CC}" type="datetime1">
              <a:rPr lang="en-US" smtClean="0"/>
              <a:t>2/5/2019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63" y="6390637"/>
            <a:ext cx="260132" cy="296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1" y="6486749"/>
            <a:ext cx="899162" cy="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1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" y="-297"/>
            <a:ext cx="12190007" cy="68585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421607" y="3874580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0060" y="2908636"/>
            <a:ext cx="1123188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819275" y="4154725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50" y="169784"/>
            <a:ext cx="1312722" cy="1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2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358E-54AB-4FB2-8523-C05E99ECE2C1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21606" y="3660267"/>
            <a:ext cx="9348787" cy="0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704806"/>
            <a:ext cx="11231880" cy="685800"/>
          </a:xfrm>
        </p:spPr>
        <p:txBody>
          <a:bodyPr/>
          <a:lstStyle>
            <a:lvl1pPr algn="ctr">
              <a:defRPr>
                <a:solidFill>
                  <a:srgbClr val="2C598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923106"/>
            <a:ext cx="8553450" cy="557212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48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680A3A9-611D-47F4-A5A3-9DC50DC5D702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63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EC19504-DC1E-4201-AE6B-38A46F88909C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89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F945F7B-36F8-41ED-9E94-8419EAD638C5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4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rgbClr val="54B948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8159-75F0-44AB-9D13-C5C57BE79478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995953-8DA8-F74E-83FC-542DEEC09F7C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21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E3BB-5A24-4D57-8F3E-39830AA76066}" type="datetime1">
              <a:rPr lang="en-US" smtClean="0"/>
              <a:t>2/5/2019</a:t>
            </a:fld>
            <a:endParaRPr 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175" y="6390637"/>
            <a:ext cx="260131" cy="296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225" y="6493191"/>
            <a:ext cx="633985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10D9-3D4F-4189-92B8-5D86BC36F87F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879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A24E5-D20F-499B-A006-B28C4324B520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392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fr-FR"/>
              <a:t>Cliquez sur l'icône pour ajouter un graphique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3B1C2EF-B0DA-4121-9811-184E33B58253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463" y="6473245"/>
            <a:ext cx="957074" cy="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9860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(Alternate)"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ink-On-LightBrow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2" b="232"/>
          <a:stretch>
            <a:fillRect/>
          </a:stretch>
        </p:blipFill>
        <p:spPr bwMode="auto">
          <a:xfrm>
            <a:off x="0" y="228600"/>
            <a:ext cx="12192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0" y="152400"/>
            <a:ext cx="12192000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spcBef>
                <a:spcPct val="0"/>
              </a:spcBef>
              <a:buNone/>
              <a:defRPr lang="en-US" sz="6000" b="0" i="0" baseline="0" dirty="0">
                <a:latin typeface="Franklin Gothic Demi" panose="020B0703020102020204" pitchFamily="34" charset="0"/>
              </a:defRPr>
            </a:lvl1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sz="4000" dirty="0">
                <a:solidFill>
                  <a:schemeClr val="accent1"/>
                </a:solidFill>
                <a:ea typeface="ＭＳ Ｐゴシック" charset="0"/>
                <a:cs typeface="ＭＳ Ｐゴシック" charset="0"/>
              </a:rPr>
              <a:t>RETHINK ENERGY EFFICIENCY.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4572000"/>
            <a:ext cx="108966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lang="en-US" sz="4800" b="1" dirty="0">
                <a:solidFill>
                  <a:srgbClr val="54B94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905000" y="5638800"/>
            <a:ext cx="8382000" cy="76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65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>
          <a:xfrm>
            <a:off x="0" y="1295400"/>
            <a:ext cx="2895600" cy="476701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7894" r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84784"/>
            <a:ext cx="8077200" cy="4525963"/>
          </a:xfrm>
        </p:spPr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03200" y="6413500"/>
            <a:ext cx="609600" cy="2921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5FA6C-3BF0-0F4D-B5C3-2416DC2F0EFC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67671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Think-On-LightBrow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0EFEA"/>
              </a:clrFrom>
              <a:clrTo>
                <a:srgbClr val="F0EF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8" b="18419"/>
          <a:stretch>
            <a:fillRect/>
          </a:stretch>
        </p:blipFill>
        <p:spPr bwMode="auto">
          <a:xfrm>
            <a:off x="2362200" y="228600"/>
            <a:ext cx="7467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905000" y="3886200"/>
            <a:ext cx="8382000" cy="76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895600"/>
            <a:ext cx="10846800" cy="914400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0D350C-AE49-3D46-B788-14D7614CEFB8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23702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" y="6172200"/>
            <a:ext cx="12188980" cy="68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80" cy="68580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79D4EA4B-D18D-4097-90E4-05140BE6FF18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EA2D81-AE00-0A4D-B7E2-DB449C325EE9}" type="slidenum">
              <a:rPr lang="en-US" altLang="x-none" smtClean="0"/>
              <a:pPr>
                <a:defRPr/>
              </a:pPr>
              <a:t>‹#›</a:t>
            </a:fld>
            <a:endParaRPr lang="en-US" altLang="x-none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781" r:id="rId11"/>
    <p:sldLayoutId id="2147483785" r:id="rId12"/>
    <p:sldLayoutId id="2147483786" r:id="rId13"/>
    <p:sldLayoutId id="2147483787" r:id="rId14"/>
    <p:sldLayoutId id="2147483789" r:id="rId15"/>
    <p:sldLayoutId id="2147483790" r:id="rId16"/>
    <p:sldLayoutId id="2147483791" r:id="rId17"/>
    <p:sldLayoutId id="2147483792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BF746AF9-3B5C-40BC-B466-C1988E9212FB}" type="datetime1">
              <a:rPr lang="en-US" smtClean="0"/>
              <a:t>2/5/2019</a:t>
            </a:fld>
            <a:endParaRPr lang="en-US" dirty="0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749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15" name="Date Placeholder 2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1C115AF2-EBDD-4AD0-BF5D-4A4A84DFE11E}" type="datetime1">
              <a:rPr lang="en-US" smtClean="0"/>
              <a:t>2/5/2019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723" y="6258930"/>
            <a:ext cx="1876347" cy="50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2C5985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4B948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5.docx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6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7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Document9.docx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7.emf"/><Relationship Id="rId10" Type="http://schemas.openxmlformats.org/officeDocument/2006/relationships/image" Target="../media/image39.emf"/><Relationship Id="rId4" Type="http://schemas.openxmlformats.org/officeDocument/2006/relationships/package" Target="../embeddings/Microsoft_Word_Document8.docx"/><Relationship Id="rId9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emf"/><Relationship Id="rId12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package" Target="../embeddings/Microsoft_Word_Document4.docx"/><Relationship Id="rId10" Type="http://schemas.openxmlformats.org/officeDocument/2006/relationships/image" Target="../media/image20.emf"/><Relationship Id="rId4" Type="http://schemas.openxmlformats.org/officeDocument/2006/relationships/image" Target="../media/image18.emf"/><Relationship Id="rId9" Type="http://schemas.openxmlformats.org/officeDocument/2006/relationships/package" Target="../embeddings/Microsoft_Word_Document2.docx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SiC MOSFETs: Gate Drive Optimization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17410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fr-FR" altLang="x-none" dirty="0">
                <a:ea typeface="ＭＳ Ｐゴシック" charset="-128"/>
              </a:rPr>
              <a:t>Steve Mappus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SiC</a:t>
            </a:r>
            <a:r>
              <a:rPr lang="en-US" dirty="0"/>
              <a:t> MOSFET Dynamic Switching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58C24B6-A78C-FD4B-8026-C4B8F8910D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x-none" sz="1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 Switching: Turn-On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0" y="3519162"/>
            <a:ext cx="7010400" cy="24244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t0→t1: V</a:t>
            </a:r>
            <a:r>
              <a:rPr lang="en-US" sz="2000" baseline="-25000" dirty="0"/>
              <a:t>GS</a:t>
            </a:r>
            <a:r>
              <a:rPr lang="en-US" sz="2000" dirty="0"/>
              <a:t>&lt;V</a:t>
            </a:r>
            <a:r>
              <a:rPr lang="en-US" sz="2000" baseline="-25000" dirty="0"/>
              <a:t>TH</a:t>
            </a:r>
            <a:r>
              <a:rPr lang="en-US" sz="2000" dirty="0"/>
              <a:t>, gate drive delay</a:t>
            </a:r>
          </a:p>
          <a:p>
            <a:r>
              <a:rPr lang="en-US" sz="2000" dirty="0"/>
              <a:t>t1→t2: V</a:t>
            </a:r>
            <a:r>
              <a:rPr lang="en-US" sz="2000" baseline="-25000" dirty="0"/>
              <a:t>TH</a:t>
            </a:r>
            <a:r>
              <a:rPr lang="en-US" sz="2000" dirty="0"/>
              <a:t>&lt;V</a:t>
            </a:r>
            <a:r>
              <a:rPr lang="en-US" sz="2000" baseline="-25000" dirty="0"/>
              <a:t>GS</a:t>
            </a:r>
            <a:r>
              <a:rPr lang="en-US" sz="2000" dirty="0"/>
              <a:t>&lt;V</a:t>
            </a:r>
            <a:r>
              <a:rPr lang="en-US" sz="2000" baseline="-25000" dirty="0"/>
              <a:t>GS(MP)</a:t>
            </a:r>
            <a:r>
              <a:rPr lang="en-US" sz="2000" dirty="0"/>
              <a:t>, I</a:t>
            </a:r>
            <a:r>
              <a:rPr lang="en-US" sz="2000" baseline="-25000" dirty="0"/>
              <a:t>D</a:t>
            </a:r>
            <a:r>
              <a:rPr lang="en-US" sz="2000" dirty="0"/>
              <a:t> is increasing</a:t>
            </a:r>
          </a:p>
          <a:p>
            <a:r>
              <a:rPr lang="en-US" sz="2000" dirty="0"/>
              <a:t>t2→t3: V</a:t>
            </a:r>
            <a:r>
              <a:rPr lang="en-US" sz="2000" baseline="-25000" dirty="0"/>
              <a:t>GS</a:t>
            </a:r>
            <a:r>
              <a:rPr lang="en-US" sz="2000" dirty="0"/>
              <a:t>=V</a:t>
            </a:r>
            <a:r>
              <a:rPr lang="en-US" sz="2000" baseline="-25000" dirty="0"/>
              <a:t>GS(MP)</a:t>
            </a:r>
            <a:r>
              <a:rPr lang="en-US" sz="2000" dirty="0"/>
              <a:t>, V</a:t>
            </a:r>
            <a:r>
              <a:rPr lang="en-US" sz="2000" baseline="-25000" dirty="0"/>
              <a:t>DS</a:t>
            </a:r>
            <a:r>
              <a:rPr lang="en-US" sz="2000" dirty="0"/>
              <a:t> discharges</a:t>
            </a:r>
          </a:p>
          <a:p>
            <a:pPr lvl="1"/>
            <a:r>
              <a:rPr lang="en-US" sz="1600" dirty="0"/>
              <a:t>Need high I</a:t>
            </a:r>
            <a:r>
              <a:rPr lang="en-US" sz="1600" baseline="-25000" dirty="0"/>
              <a:t>G</a:t>
            </a:r>
            <a:r>
              <a:rPr lang="en-US" sz="1600" dirty="0"/>
              <a:t> during this interval</a:t>
            </a:r>
          </a:p>
          <a:p>
            <a:r>
              <a:rPr lang="en-US" sz="2000" dirty="0"/>
              <a:t>t3→t4: V</a:t>
            </a:r>
            <a:r>
              <a:rPr lang="en-US" sz="2000" baseline="-25000" dirty="0"/>
              <a:t>GS</a:t>
            </a:r>
            <a:r>
              <a:rPr lang="en-US" sz="2000" dirty="0"/>
              <a:t>&gt;V</a:t>
            </a:r>
            <a:r>
              <a:rPr lang="en-US" sz="2000" baseline="-25000" dirty="0"/>
              <a:t>GS(MP)</a:t>
            </a:r>
            <a:r>
              <a:rPr lang="en-US" sz="2000" dirty="0"/>
              <a:t>, </a:t>
            </a:r>
          </a:p>
          <a:p>
            <a:pPr lvl="1"/>
            <a:r>
              <a:rPr lang="en-US" sz="1600" dirty="0"/>
              <a:t>R</a:t>
            </a:r>
            <a:r>
              <a:rPr lang="en-US" sz="1600" baseline="-25000" dirty="0"/>
              <a:t>DS(ON)</a:t>
            </a:r>
            <a:r>
              <a:rPr lang="en-US" sz="1600" dirty="0"/>
              <a:t> reaches minimum value and has PTC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54619" y="5715000"/>
            <a:ext cx="60324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Gate driver should be rated for high I</a:t>
            </a:r>
            <a:r>
              <a:rPr lang="en-US" b="1" baseline="-25000" dirty="0"/>
              <a:t>G</a:t>
            </a:r>
            <a:r>
              <a:rPr lang="en-US" b="1" dirty="0"/>
              <a:t> (I</a:t>
            </a:r>
            <a:r>
              <a:rPr lang="en-US" b="1" baseline="-25000" dirty="0"/>
              <a:t>SRC</a:t>
            </a:r>
            <a:r>
              <a:rPr lang="en-US" b="1" dirty="0"/>
              <a:t>) at V</a:t>
            </a:r>
            <a:r>
              <a:rPr lang="en-US" b="1" baseline="-25000" dirty="0"/>
              <a:t>GS(MP)</a:t>
            </a:r>
          </a:p>
        </p:txBody>
      </p:sp>
      <p:graphicFrame>
        <p:nvGraphicFramePr>
          <p:cNvPr id="32837" name="Object 69"/>
          <p:cNvGraphicFramePr>
            <a:graphicFrameLocks noChangeAspect="1"/>
          </p:cNvGraphicFramePr>
          <p:nvPr/>
        </p:nvGraphicFramePr>
        <p:xfrm>
          <a:off x="574675" y="809625"/>
          <a:ext cx="3235325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Visio" r:id="rId3" imgW="3305965" imgH="5322395" progId="Visio.Drawing.11">
                  <p:embed/>
                </p:oleObj>
              </mc:Choice>
              <mc:Fallback>
                <p:oleObj name="Visio" r:id="rId3" imgW="3305965" imgH="5322395" progId="Visio.Drawing.11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809625"/>
                        <a:ext cx="3235325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38" name="Object 70"/>
          <p:cNvGraphicFramePr>
            <a:graphicFrameLocks noChangeAspect="1"/>
          </p:cNvGraphicFramePr>
          <p:nvPr/>
        </p:nvGraphicFramePr>
        <p:xfrm>
          <a:off x="5486400" y="869950"/>
          <a:ext cx="4197350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Visio" r:id="rId5" imgW="3585475" imgH="2219528" progId="Visio.Drawing.11">
                  <p:embed/>
                </p:oleObj>
              </mc:Choice>
              <mc:Fallback>
                <p:oleObj name="Visio" r:id="rId5" imgW="3585475" imgH="2219528" progId="Visio.Drawing.11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869950"/>
                        <a:ext cx="4197350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 Switching: Turn-Off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0" y="3505200"/>
            <a:ext cx="7239000" cy="24244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/>
              <a:t>t0→t1: V</a:t>
            </a:r>
            <a:r>
              <a:rPr lang="en-US" sz="2000" baseline="-25000" dirty="0"/>
              <a:t>DD</a:t>
            </a:r>
            <a:r>
              <a:rPr lang="en-US" sz="2000" dirty="0"/>
              <a:t>&lt;V</a:t>
            </a:r>
            <a:r>
              <a:rPr lang="en-US" sz="2000" baseline="-25000" dirty="0"/>
              <a:t>GS</a:t>
            </a:r>
            <a:r>
              <a:rPr lang="en-US" sz="2000" dirty="0"/>
              <a:t>&lt;V</a:t>
            </a:r>
            <a:r>
              <a:rPr lang="en-US" sz="2000" baseline="-25000" dirty="0"/>
              <a:t>TH(MP)</a:t>
            </a:r>
            <a:r>
              <a:rPr lang="en-US" sz="2000" dirty="0"/>
              <a:t>, R</a:t>
            </a:r>
            <a:r>
              <a:rPr lang="en-US" sz="2000" baseline="-25000" dirty="0"/>
              <a:t>DS(ON)</a:t>
            </a:r>
            <a:r>
              <a:rPr lang="en-US" sz="2000" dirty="0"/>
              <a:t> increasing</a:t>
            </a:r>
          </a:p>
          <a:p>
            <a:r>
              <a:rPr lang="en-US" sz="2000" dirty="0"/>
              <a:t>t1→t2: V</a:t>
            </a:r>
            <a:r>
              <a:rPr lang="en-US" sz="2000" baseline="-25000" dirty="0"/>
              <a:t>GS</a:t>
            </a:r>
            <a:r>
              <a:rPr lang="en-US" sz="2000" dirty="0"/>
              <a:t>=V</a:t>
            </a:r>
            <a:r>
              <a:rPr lang="en-US" sz="2000" baseline="-25000" dirty="0"/>
              <a:t>GS(MP)</a:t>
            </a:r>
            <a:r>
              <a:rPr lang="en-US" sz="2000" dirty="0"/>
              <a:t>, V</a:t>
            </a:r>
            <a:r>
              <a:rPr lang="en-US" sz="2000" baseline="-25000" dirty="0"/>
              <a:t>DS</a:t>
            </a:r>
            <a:r>
              <a:rPr lang="en-US" sz="2000" dirty="0"/>
              <a:t> increasing</a:t>
            </a:r>
          </a:p>
          <a:p>
            <a:r>
              <a:rPr lang="en-US" sz="2000" dirty="0"/>
              <a:t>t2→t3: V</a:t>
            </a:r>
            <a:r>
              <a:rPr lang="en-US" sz="2000" baseline="-25000" dirty="0"/>
              <a:t>GS</a:t>
            </a:r>
            <a:r>
              <a:rPr lang="en-US" sz="2000" dirty="0"/>
              <a:t>=V</a:t>
            </a:r>
            <a:r>
              <a:rPr lang="en-US" sz="2000" baseline="-25000" dirty="0"/>
              <a:t>GS(MP)</a:t>
            </a:r>
            <a:r>
              <a:rPr lang="en-US" sz="2000" dirty="0"/>
              <a:t>, I</a:t>
            </a:r>
            <a:r>
              <a:rPr lang="en-US" sz="2000" baseline="-25000" dirty="0"/>
              <a:t>D</a:t>
            </a:r>
            <a:r>
              <a:rPr lang="en-US" sz="2000" dirty="0"/>
              <a:t> decreasing, body-diode blocking</a:t>
            </a:r>
          </a:p>
          <a:p>
            <a:r>
              <a:rPr lang="en-US" sz="2000" dirty="0"/>
              <a:t>t3→t4: V</a:t>
            </a:r>
            <a:r>
              <a:rPr lang="en-US" sz="2000" baseline="-25000" dirty="0"/>
              <a:t>GS(MP)</a:t>
            </a:r>
            <a:r>
              <a:rPr lang="en-US" sz="2000" dirty="0"/>
              <a:t>&lt;V</a:t>
            </a:r>
            <a:r>
              <a:rPr lang="en-US" sz="2000" baseline="-25000" dirty="0"/>
              <a:t>GS</a:t>
            </a:r>
            <a:r>
              <a:rPr lang="en-US" sz="2000" dirty="0"/>
              <a:t>&lt;V</a:t>
            </a:r>
            <a:r>
              <a:rPr lang="en-US" sz="2000" baseline="-25000" dirty="0"/>
              <a:t>EE</a:t>
            </a:r>
            <a:r>
              <a:rPr lang="en-US" sz="2000" dirty="0"/>
              <a:t>, </a:t>
            </a:r>
          </a:p>
          <a:p>
            <a:pPr lvl="1"/>
            <a:r>
              <a:rPr lang="en-US" sz="1600" dirty="0"/>
              <a:t>R</a:t>
            </a:r>
            <a:r>
              <a:rPr lang="en-US" sz="1600" baseline="-25000" dirty="0"/>
              <a:t>DS</a:t>
            </a:r>
            <a:r>
              <a:rPr lang="en-US" sz="1600" dirty="0"/>
              <a:t> reaches maximum value</a:t>
            </a:r>
          </a:p>
          <a:p>
            <a:pPr lvl="1"/>
            <a:r>
              <a:rPr lang="en-US" sz="1600" dirty="0"/>
              <a:t>Need high I</a:t>
            </a:r>
            <a:r>
              <a:rPr lang="en-US" sz="1700" baseline="-25000" dirty="0"/>
              <a:t>G</a:t>
            </a:r>
            <a:r>
              <a:rPr lang="en-US" sz="1600" dirty="0"/>
              <a:t> (I</a:t>
            </a:r>
            <a:r>
              <a:rPr lang="en-US" sz="1700" baseline="-25000" dirty="0"/>
              <a:t>SNK</a:t>
            </a:r>
            <a:r>
              <a:rPr lang="en-US" sz="1600" dirty="0"/>
              <a:t>) during this interval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54618" y="5715000"/>
            <a:ext cx="71229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Gate driver should be rated for high I</a:t>
            </a:r>
            <a:r>
              <a:rPr lang="en-US" b="1" baseline="-25000" dirty="0"/>
              <a:t>G</a:t>
            </a:r>
            <a:r>
              <a:rPr lang="en-US" b="1" dirty="0"/>
              <a:t> (I</a:t>
            </a:r>
            <a:r>
              <a:rPr lang="en-US" b="1" baseline="-25000" dirty="0"/>
              <a:t>SNK</a:t>
            </a:r>
            <a:r>
              <a:rPr lang="en-US" b="1" dirty="0"/>
              <a:t>) at V</a:t>
            </a:r>
            <a:r>
              <a:rPr lang="en-US" b="1" baseline="-25000" dirty="0"/>
              <a:t>EE</a:t>
            </a:r>
            <a:r>
              <a:rPr lang="en-US" b="1" dirty="0"/>
              <a:t>&lt;V</a:t>
            </a:r>
            <a:r>
              <a:rPr lang="en-US" b="1" baseline="-25000" dirty="0"/>
              <a:t>GS</a:t>
            </a:r>
            <a:r>
              <a:rPr lang="en-US" b="1" dirty="0"/>
              <a:t>&lt;V</a:t>
            </a:r>
            <a:r>
              <a:rPr lang="en-US" b="1" baseline="-25000" dirty="0"/>
              <a:t>GS(MP)</a:t>
            </a:r>
          </a:p>
        </p:txBody>
      </p:sp>
      <p:graphicFrame>
        <p:nvGraphicFramePr>
          <p:cNvPr id="33866" name="Object 74"/>
          <p:cNvGraphicFramePr>
            <a:graphicFrameLocks noChangeAspect="1"/>
          </p:cNvGraphicFramePr>
          <p:nvPr/>
        </p:nvGraphicFramePr>
        <p:xfrm>
          <a:off x="533400" y="790575"/>
          <a:ext cx="3263900" cy="520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4" name="Visio" r:id="rId3" imgW="3338994" imgH="5324125" progId="Visio.Drawing.11">
                  <p:embed/>
                </p:oleObj>
              </mc:Choice>
              <mc:Fallback>
                <p:oleObj name="Visio" r:id="rId3" imgW="3338994" imgH="5324125" progId="Visio.Drawing.11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90575"/>
                        <a:ext cx="3263900" cy="520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7" name="Object 75"/>
          <p:cNvGraphicFramePr>
            <a:graphicFrameLocks noChangeAspect="1"/>
          </p:cNvGraphicFramePr>
          <p:nvPr/>
        </p:nvGraphicFramePr>
        <p:xfrm>
          <a:off x="5495925" y="876300"/>
          <a:ext cx="4187825" cy="259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Visio" r:id="rId5" imgW="3585475" imgH="2224662" progId="Visio.Drawing.11">
                  <p:embed/>
                </p:oleObj>
              </mc:Choice>
              <mc:Fallback>
                <p:oleObj name="Visio" r:id="rId5" imgW="3585475" imgH="2224662" progId="Visio.Drawing.11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876300"/>
                        <a:ext cx="4187825" cy="259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 Gate Driver Requirements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066527"/>
            <a:ext cx="9525000" cy="39626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Summary of </a:t>
            </a:r>
            <a:r>
              <a:rPr lang="en-US" sz="2400" dirty="0" err="1"/>
              <a:t>SiC</a:t>
            </a:r>
            <a:r>
              <a:rPr lang="en-US" sz="2400" dirty="0"/>
              <a:t> gate drive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Able to withstand 35 V rail-to-rail (V</a:t>
            </a:r>
            <a:r>
              <a:rPr lang="en-US" sz="2000" baseline="-25000" dirty="0"/>
              <a:t>DD</a:t>
            </a:r>
            <a:r>
              <a:rPr lang="en-US" sz="2000" dirty="0"/>
              <a:t>=25 V and V</a:t>
            </a:r>
            <a:r>
              <a:rPr lang="en-US" sz="2000" baseline="-25000" dirty="0"/>
              <a:t>EE</a:t>
            </a:r>
            <a:r>
              <a:rPr lang="en-US" sz="2000" dirty="0"/>
              <a:t>=-10 V)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V</a:t>
            </a:r>
            <a:r>
              <a:rPr lang="en-US" sz="2000" baseline="-25000" dirty="0"/>
              <a:t>GS</a:t>
            </a:r>
            <a:r>
              <a:rPr lang="en-US" sz="2000" dirty="0"/>
              <a:t> must have fast rise and fall edges (~few ns)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High I</a:t>
            </a:r>
            <a:r>
              <a:rPr lang="en-US" sz="2000" baseline="-25000" dirty="0"/>
              <a:t>SRC</a:t>
            </a:r>
            <a:r>
              <a:rPr lang="en-US" sz="2000" dirty="0"/>
              <a:t> across the Miller plateau (several amps)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Must have high I</a:t>
            </a:r>
            <a:r>
              <a:rPr lang="en-US" sz="2000" baseline="-25000" dirty="0"/>
              <a:t>SNK</a:t>
            </a:r>
            <a:r>
              <a:rPr lang="en-US" sz="2000" dirty="0"/>
              <a:t> to guarantee hold off and high </a:t>
            </a:r>
            <a:r>
              <a:rPr lang="en-US" sz="2000" dirty="0" err="1"/>
              <a:t>dV</a:t>
            </a:r>
            <a:r>
              <a:rPr lang="en-US" sz="2000" baseline="-25000" dirty="0" err="1"/>
              <a:t>DS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 immunity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V</a:t>
            </a:r>
            <a:r>
              <a:rPr lang="en-US" sz="2000" baseline="-25000" dirty="0"/>
              <a:t>DD</a:t>
            </a:r>
            <a:r>
              <a:rPr lang="en-US" sz="2000" dirty="0"/>
              <a:t> UVLO level matched to </a:t>
            </a:r>
            <a:r>
              <a:rPr lang="en-US" sz="2000" dirty="0" err="1"/>
              <a:t>SiC</a:t>
            </a:r>
            <a:r>
              <a:rPr lang="en-US" sz="2000" dirty="0"/>
              <a:t> thermal capabilities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DESAT function for monitoring over current across </a:t>
            </a:r>
            <a:r>
              <a:rPr lang="en-US" sz="2000" dirty="0" err="1"/>
              <a:t>SiC</a:t>
            </a:r>
            <a:r>
              <a:rPr lang="en-US" sz="2000" dirty="0"/>
              <a:t> MOSFET R</a:t>
            </a:r>
            <a:r>
              <a:rPr lang="en-US" sz="2000" baseline="-25000" dirty="0"/>
              <a:t>DS(ON)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Low parasitic inductance package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/>
              <a:t>Small driver package able to be located close to </a:t>
            </a:r>
            <a:r>
              <a:rPr lang="en-US" sz="2000" dirty="0" err="1"/>
              <a:t>SiC</a:t>
            </a:r>
            <a:r>
              <a:rPr lang="en-US" sz="2000" dirty="0"/>
              <a:t> MOSFET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</a:t>
            </a:r>
            <a:r>
              <a:rPr lang="en-US" dirty="0" err="1"/>
              <a:t>SiC</a:t>
            </a:r>
            <a:r>
              <a:rPr lang="en-US" dirty="0"/>
              <a:t> Gate Drive Circuit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99B3C65-A906-B34E-BD0A-E527EB991C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x-none" sz="1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2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“Discrete” Gate Drive Example</a:t>
            </a:r>
          </a:p>
        </p:txBody>
      </p:sp>
      <p:pic>
        <p:nvPicPr>
          <p:cNvPr id="19" name="Content Placeholder 18" descr="Sample driver schemat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6057" y="984766"/>
            <a:ext cx="8296349" cy="5025509"/>
          </a:xfrm>
        </p:spPr>
      </p:pic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6858000" y="1143000"/>
            <a:ext cx="5181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General purpose low-side gate driver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V</a:t>
            </a:r>
            <a:r>
              <a:rPr lang="en-US" sz="1600" baseline="-25000" dirty="0">
                <a:solidFill>
                  <a:srgbClr val="404040"/>
                </a:solidFill>
                <a:ea typeface="ＭＳ Ｐゴシック" charset="0"/>
              </a:rPr>
              <a:t>DD(MAX)</a:t>
            </a: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&gt;25 V </a:t>
            </a:r>
          </a:p>
          <a:p>
            <a:pPr marL="342900" lvl="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Requires two dc-dc converters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Post-regulation for isolator 5-V bias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Low transformer winding capacitance. </a:t>
            </a:r>
            <a:r>
              <a:rPr lang="en-US" sz="1600" i="1" dirty="0">
                <a:solidFill>
                  <a:srgbClr val="404040"/>
                </a:solidFill>
                <a:ea typeface="ＭＳ Ｐゴシック" charset="0"/>
              </a:rPr>
              <a:t>Example:</a:t>
            </a:r>
          </a:p>
          <a:p>
            <a:pPr marL="800100" lvl="1" indent="-342900" eaLnBrk="1" hangingPunct="1"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44196"/>
              </p:ext>
            </p:extLst>
          </p:nvPr>
        </p:nvGraphicFramePr>
        <p:xfrm>
          <a:off x="7828008" y="2657475"/>
          <a:ext cx="344959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Document" r:id="rId5" imgW="5949456" imgH="469684" progId="Word.Document.12">
                  <p:embed/>
                </p:oleObj>
              </mc:Choice>
              <mc:Fallback>
                <p:oleObj name="Document" r:id="rId5" imgW="5949456" imgH="469684" progId="Word.Document.12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7666" r="27666"/>
                      <a:stretch>
                        <a:fillRect/>
                      </a:stretch>
                    </p:blipFill>
                    <p:spPr bwMode="auto">
                      <a:xfrm>
                        <a:off x="7828008" y="2657475"/>
                        <a:ext cx="344959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8286206" y="3200400"/>
            <a:ext cx="3829594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i="1" dirty="0">
                <a:ea typeface="ＭＳ Ｐゴシック" charset="0"/>
                <a:cs typeface="ＭＳ Ｐゴシック" charset="0"/>
              </a:rPr>
              <a:t>BUT…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Limited driver choices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No DESAT protection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V</a:t>
            </a:r>
            <a:r>
              <a:rPr lang="en-US" sz="1600" baseline="-25000" dirty="0">
                <a:solidFill>
                  <a:srgbClr val="404040"/>
                </a:solidFill>
                <a:ea typeface="ＭＳ Ｐゴシック" charset="0"/>
              </a:rPr>
              <a:t>DD</a:t>
            </a: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 UVLO based on 12 V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No V</a:t>
            </a:r>
            <a:r>
              <a:rPr lang="en-US" sz="1600" baseline="-25000" dirty="0">
                <a:solidFill>
                  <a:srgbClr val="404040"/>
                </a:solidFill>
                <a:ea typeface="ＭＳ Ｐゴシック" charset="0"/>
              </a:rPr>
              <a:t>EE</a:t>
            </a:r>
            <a:r>
              <a:rPr lang="en-US" sz="1600" dirty="0">
                <a:solidFill>
                  <a:srgbClr val="404040"/>
                </a:solidFill>
                <a:ea typeface="ＭＳ Ｐゴシック" charset="0"/>
              </a:rPr>
              <a:t> UVLO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endParaRPr lang="en-US" sz="1600" dirty="0">
              <a:solidFill>
                <a:srgbClr val="404040"/>
              </a:solidFill>
              <a:ea typeface="ＭＳ Ｐゴシック" charset="0"/>
            </a:endParaRPr>
          </a:p>
          <a:p>
            <a:pPr marL="800100" lvl="1" indent="-342900" eaLnBrk="1" hangingPunct="1">
              <a:spcBef>
                <a:spcPct val="20000"/>
              </a:spcBef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</a:t>
            </a:r>
            <a:r>
              <a:rPr lang="en-US" dirty="0" err="1"/>
              <a:t>SiC</a:t>
            </a:r>
            <a:r>
              <a:rPr lang="en-US" dirty="0"/>
              <a:t> Gate Drive Circuit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B4A7482F-AEF1-D442-A8D7-F06E52F45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x-none" sz="1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24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</a:t>
            </a:r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Gate Driver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6"/>
          <p:cNvSpPr txBox="1">
            <a:spLocks/>
          </p:cNvSpPr>
          <p:nvPr/>
        </p:nvSpPr>
        <p:spPr bwMode="auto">
          <a:xfrm>
            <a:off x="7000874" y="1143000"/>
            <a:ext cx="5038725" cy="441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Features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ea typeface="ＭＳ Ｐゴシック" charset="0"/>
                <a:cs typeface="ＭＳ Ｐゴシック" charset="0"/>
              </a:rPr>
              <a:t>V</a:t>
            </a:r>
            <a:r>
              <a:rPr lang="en-US" sz="1600" b="1" baseline="-25000" dirty="0">
                <a:ea typeface="ＭＳ Ｐゴシック" charset="0"/>
                <a:cs typeface="ＭＳ Ｐゴシック" charset="0"/>
              </a:rPr>
              <a:t>DD</a:t>
            </a:r>
            <a:r>
              <a:rPr lang="en-US" sz="1600" b="1" dirty="0">
                <a:ea typeface="ＭＳ Ｐゴシック" charset="0"/>
                <a:cs typeface="ＭＳ Ｐゴシック" charset="0"/>
              </a:rPr>
              <a:t> rated for 28 V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I</a:t>
            </a:r>
            <a:r>
              <a:rPr lang="en-US" sz="1600" b="1" baseline="-25000" dirty="0">
                <a:solidFill>
                  <a:srgbClr val="404040"/>
                </a:solidFill>
                <a:ea typeface="ＭＳ Ｐゴシック" charset="0"/>
              </a:rPr>
              <a:t>SRC</a:t>
            </a: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=6 A, I</a:t>
            </a:r>
            <a:r>
              <a:rPr lang="en-US" sz="1600" b="1" baseline="-25000" dirty="0">
                <a:solidFill>
                  <a:srgbClr val="404040"/>
                </a:solidFill>
                <a:ea typeface="ＭＳ Ｐゴシック" charset="0"/>
              </a:rPr>
              <a:t>SNK</a:t>
            </a: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=10 A at ~V</a:t>
            </a:r>
            <a:r>
              <a:rPr lang="en-US" sz="1600" b="1" baseline="-25000" dirty="0">
                <a:solidFill>
                  <a:srgbClr val="404040"/>
                </a:solidFill>
                <a:ea typeface="ＭＳ Ｐゴシック" charset="0"/>
              </a:rPr>
              <a:t>DD</a:t>
            </a: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/2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5 V, 20 </a:t>
            </a:r>
            <a:r>
              <a:rPr lang="en-US" sz="1600" b="1" dirty="0" err="1">
                <a:solidFill>
                  <a:srgbClr val="404040"/>
                </a:solidFill>
                <a:ea typeface="ＭＳ Ｐゴシック" charset="0"/>
              </a:rPr>
              <a:t>mA</a:t>
            </a: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 bias regulator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Separate signal, power ground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Separate OUTSRC, OUTSNK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Internal thermal shutdown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404040"/>
                </a:solidFill>
                <a:ea typeface="ＭＳ Ｐゴシック" charset="0"/>
              </a:rPr>
              <a:t>Separate IN+, IN- TTL inputs</a:t>
            </a:r>
            <a:endParaRPr lang="en-US" sz="1600" dirty="0">
              <a:solidFill>
                <a:srgbClr val="404040"/>
              </a:solidFill>
              <a:ea typeface="ＭＳ Ｐゴシック" charset="0"/>
            </a:endParaRPr>
          </a:p>
          <a:p>
            <a:pPr marL="342900" lvl="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B050"/>
                </a:solidFill>
                <a:ea typeface="ＭＳ Ｐゴシック" charset="0"/>
                <a:cs typeface="ＭＳ Ｐゴシック" charset="0"/>
              </a:rPr>
              <a:t>“Differentiating” Features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DESAT, OCP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Internal V</a:t>
            </a:r>
            <a:r>
              <a:rPr lang="en-US" sz="1600" b="1" baseline="-25000" dirty="0">
                <a:solidFill>
                  <a:srgbClr val="00B050"/>
                </a:solidFill>
                <a:ea typeface="ＭＳ Ｐゴシック" charset="0"/>
              </a:rPr>
              <a:t>EE</a:t>
            </a: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 charge pump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Programmable V</a:t>
            </a:r>
            <a:r>
              <a:rPr lang="en-US" sz="1600" b="1" baseline="-25000" dirty="0">
                <a:solidFill>
                  <a:srgbClr val="00B050"/>
                </a:solidFill>
                <a:ea typeface="ＭＳ Ｐゴシック" charset="0"/>
              </a:rPr>
              <a:t>DD</a:t>
            </a: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 UVLO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XEN, fault and driver “status”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b="1" dirty="0">
                <a:solidFill>
                  <a:srgbClr val="00B050"/>
                </a:solidFill>
                <a:ea typeface="ＭＳ Ｐゴシック" charset="0"/>
              </a:rPr>
              <a:t>4 mm x 4 mm MLP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6200" y="990600"/>
          <a:ext cx="6781799" cy="512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4" name="Visio" r:id="rId3" imgW="9485705" imgH="7160463" progId="Visio.Drawing.11">
                  <p:embed/>
                </p:oleObj>
              </mc:Choice>
              <mc:Fallback>
                <p:oleObj name="Visio" r:id="rId3" imgW="9485705" imgH="7160463" progId="Visio.Drawing.11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90600"/>
                        <a:ext cx="6781799" cy="5120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DESAT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5722937" y="1143000"/>
            <a:ext cx="6240463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DESAT is in addition to PWM OCP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Protects </a:t>
            </a:r>
            <a:r>
              <a:rPr lang="en-US" altLang="x-none" sz="2400" dirty="0" err="1"/>
              <a:t>SiC</a:t>
            </a:r>
            <a:r>
              <a:rPr lang="en-US" altLang="x-none" sz="2400" dirty="0"/>
              <a:t> MOSFET against excessive power dissipation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R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↑, 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↑ while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 is maximum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 or V</a:t>
            </a:r>
            <a:r>
              <a:rPr lang="en-US" altLang="x-none" sz="1600" baseline="-25000" dirty="0"/>
              <a:t>GS</a:t>
            </a:r>
            <a:r>
              <a:rPr lang="en-US" altLang="x-none" sz="1600" dirty="0"/>
              <a:t> too low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Short-circuit or overload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Monitors V</a:t>
            </a:r>
            <a:r>
              <a:rPr lang="en-US" altLang="x-none" sz="2400" baseline="-25000" dirty="0"/>
              <a:t>DS</a:t>
            </a:r>
            <a:r>
              <a:rPr lang="en-US" altLang="x-none" sz="2400" dirty="0"/>
              <a:t> only during on-time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500ns timer allows 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 time to fall</a:t>
            </a:r>
            <a:endParaRPr lang="en-US" altLang="x-none" sz="2400" dirty="0"/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Programmable by R</a:t>
            </a:r>
            <a:r>
              <a:rPr lang="en-US" altLang="x-none" sz="2400" baseline="-25000" dirty="0"/>
              <a:t>1</a:t>
            </a:r>
            <a:r>
              <a:rPr lang="en-US" altLang="x-none" sz="2400" dirty="0"/>
              <a:t>, D</a:t>
            </a:r>
            <a:r>
              <a:rPr lang="en-US" altLang="x-none" sz="2400" baseline="-25000" dirty="0"/>
              <a:t>1</a:t>
            </a:r>
            <a:r>
              <a:rPr lang="en-US" altLang="x-none" sz="2400" dirty="0"/>
              <a:t> selection</a:t>
            </a:r>
          </a:p>
        </p:txBody>
      </p:sp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5722937" y="4876800"/>
            <a:ext cx="51736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200" dirty="0"/>
              <a:t>Select D</a:t>
            </a:r>
            <a:r>
              <a:rPr lang="en-US" altLang="x-none" sz="2200" baseline="-25000" dirty="0"/>
              <a:t>1</a:t>
            </a:r>
            <a:r>
              <a:rPr lang="en-US" altLang="x-none" sz="2200" dirty="0"/>
              <a:t> with lowest C</a:t>
            </a:r>
            <a:r>
              <a:rPr lang="en-US" altLang="x-none" sz="2200" baseline="-25000" dirty="0"/>
              <a:t>J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722937" y="4192275"/>
          <a:ext cx="6316663" cy="4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0" name="Document" r:id="rId4" imgW="5949456" imgH="352353" progId="Word.Document.12">
                  <p:embed/>
                </p:oleObj>
              </mc:Choice>
              <mc:Fallback>
                <p:oleObj name="Document" r:id="rId4" imgW="5949456" imgH="352353" progId="Word.Document.12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2285"/>
                      <a:stretch>
                        <a:fillRect/>
                      </a:stretch>
                    </p:blipFill>
                    <p:spPr bwMode="auto">
                      <a:xfrm>
                        <a:off x="5722937" y="4192275"/>
                        <a:ext cx="6316663" cy="45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33" name="Object 69"/>
          <p:cNvGraphicFramePr>
            <a:graphicFrameLocks noChangeAspect="1"/>
          </p:cNvGraphicFramePr>
          <p:nvPr/>
        </p:nvGraphicFramePr>
        <p:xfrm>
          <a:off x="76200" y="1143000"/>
          <a:ext cx="547687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51" name="Visio" r:id="rId6" imgW="5112005" imgH="4266912" progId="Visio.Drawing.11">
                  <p:embed/>
                </p:oleObj>
              </mc:Choice>
              <mc:Fallback>
                <p:oleObj name="Visio" r:id="rId6" imgW="5112005" imgH="4266912" progId="Visio.Drawing.11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143000"/>
                        <a:ext cx="547687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V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EE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Charge Pump, VEESET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6027737" y="1143000"/>
            <a:ext cx="5935663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390 kHz fixed frequency (290 kHz option)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Three small SMD ceramic capacitors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EE</a:t>
            </a:r>
            <a:r>
              <a:rPr lang="en-US" altLang="x-none" sz="2400" dirty="0"/>
              <a:t> UVLO ~80 % set value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EE</a:t>
            </a:r>
            <a:r>
              <a:rPr lang="en-US" altLang="x-none" sz="2400" dirty="0"/>
              <a:t> programmable by VEESET</a:t>
            </a:r>
          </a:p>
          <a:p>
            <a:pPr marL="742950" lvl="1" indent="-285750" eaLnBrk="1" hangingPunct="1"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VEESET=GND, V</a:t>
            </a:r>
            <a:r>
              <a:rPr lang="en-US" altLang="x-none" sz="1600" baseline="-25000" dirty="0"/>
              <a:t>EE</a:t>
            </a:r>
            <a:r>
              <a:rPr lang="en-US" altLang="x-none" sz="1600" dirty="0"/>
              <a:t> UVLO is disabled</a:t>
            </a:r>
            <a:endParaRPr lang="en-US" altLang="x-none" sz="2400" dirty="0"/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x-none" sz="2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094411" y="3048000"/>
          <a:ext cx="5183189" cy="2743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92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5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1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VEESET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COMMENT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V</a:t>
                      </a:r>
                      <a:r>
                        <a:rPr lang="en-US" sz="1400" b="1" baseline="-25000" dirty="0"/>
                        <a:t>EE</a:t>
                      </a:r>
                      <a:endParaRPr lang="en-US" sz="1400" b="1" baseline="-25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V</a:t>
                      </a:r>
                      <a:r>
                        <a:rPr lang="en-US" sz="1400" b="1" baseline="-25000" dirty="0"/>
                        <a:t>EE(UVLO)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V</a:t>
                      </a:r>
                      <a:r>
                        <a:rPr lang="en-US" sz="1400" baseline="-25000" dirty="0"/>
                        <a:t>DD</a:t>
                      </a:r>
                      <a:endParaRPr lang="en-US" sz="1400" baseline="-25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9 V&lt;VEESET&lt;V</a:t>
                      </a:r>
                      <a:r>
                        <a:rPr lang="en-US" sz="1400" baseline="-25000" dirty="0"/>
                        <a:t>DD</a:t>
                      </a:r>
                      <a:endParaRPr lang="en-US" sz="1400" baseline="-25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-8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-6.4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V5V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-5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-4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OPEN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 C</a:t>
                      </a:r>
                      <a:r>
                        <a:rPr lang="en-US" sz="1400" baseline="-25000" dirty="0"/>
                        <a:t>VEE</a:t>
                      </a:r>
                      <a:r>
                        <a:rPr lang="en-US" sz="1400" dirty="0"/>
                        <a:t>≤100 pF from VEESET to SGND 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-3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-2.4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GND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Remove C</a:t>
                      </a:r>
                      <a:r>
                        <a:rPr lang="en-US" sz="1400" baseline="-25000" dirty="0"/>
                        <a:t>VEE</a:t>
                      </a:r>
                      <a:r>
                        <a:rPr lang="en-US" sz="1400" dirty="0"/>
                        <a:t> and connect V</a:t>
                      </a:r>
                      <a:r>
                        <a:rPr lang="en-US" sz="1400" baseline="-25000" dirty="0"/>
                        <a:t>EE</a:t>
                      </a:r>
                      <a:r>
                        <a:rPr lang="en-US" sz="1400" dirty="0"/>
                        <a:t> to PGND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NA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GND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Connect V</a:t>
                      </a:r>
                      <a:r>
                        <a:rPr lang="en-US" sz="1400" baseline="-25000" dirty="0"/>
                        <a:t>EE</a:t>
                      </a:r>
                      <a:r>
                        <a:rPr lang="en-US" sz="1400" dirty="0"/>
                        <a:t> to external negative voltage rail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-V</a:t>
                      </a:r>
                      <a:r>
                        <a:rPr lang="en-US" sz="1400" baseline="-25000" dirty="0"/>
                        <a:t>EXT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NA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7925" name="Object 37"/>
          <p:cNvGraphicFramePr>
            <a:graphicFrameLocks noChangeAspect="1"/>
          </p:cNvGraphicFramePr>
          <p:nvPr/>
        </p:nvGraphicFramePr>
        <p:xfrm>
          <a:off x="-28575" y="1177925"/>
          <a:ext cx="5854700" cy="461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4" name="Visio" r:id="rId3" imgW="6097320" imgH="4804560" progId="Visio.Drawing.11">
                  <p:embed/>
                </p:oleObj>
              </mc:Choice>
              <mc:Fallback>
                <p:oleObj name="Visio" r:id="rId3" imgW="6097320" imgH="4804560" progId="Visio.Drawing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8575" y="1177925"/>
                        <a:ext cx="5854700" cy="461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5183188" y="762000"/>
            <a:ext cx="6172200" cy="533399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x-none" dirty="0" err="1">
                <a:ea typeface="ＭＳ Ｐゴシック" charset="-128"/>
              </a:rPr>
              <a:t>SiC</a:t>
            </a:r>
            <a:r>
              <a:rPr lang="en-US" altLang="x-none" dirty="0">
                <a:ea typeface="ＭＳ Ｐゴシック" charset="-128"/>
              </a:rPr>
              <a:t> Introduction</a:t>
            </a:r>
          </a:p>
          <a:p>
            <a:pPr eaLnBrk="1" hangingPunct="1"/>
            <a:r>
              <a:rPr lang="en-US" altLang="x-none" dirty="0" err="1">
                <a:ea typeface="ＭＳ Ｐゴシック" charset="-128"/>
              </a:rPr>
              <a:t>SiC</a:t>
            </a:r>
            <a:r>
              <a:rPr lang="en-US" altLang="x-none" dirty="0">
                <a:ea typeface="ＭＳ Ｐゴシック" charset="-128"/>
              </a:rPr>
              <a:t> MOSFET characteristics</a:t>
            </a:r>
          </a:p>
          <a:p>
            <a:pPr eaLnBrk="1" hangingPunct="1"/>
            <a:r>
              <a:rPr lang="en-US" altLang="x-none" dirty="0" err="1">
                <a:ea typeface="ＭＳ Ｐゴシック" charset="-128"/>
              </a:rPr>
              <a:t>SiC</a:t>
            </a:r>
            <a:r>
              <a:rPr lang="en-US" altLang="x-none" dirty="0">
                <a:ea typeface="ＭＳ Ｐゴシック" charset="-128"/>
              </a:rPr>
              <a:t> MOSFET dynamic switching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Discrete </a:t>
            </a:r>
            <a:r>
              <a:rPr lang="en-US" altLang="x-none" dirty="0" err="1">
                <a:ea typeface="ＭＳ Ｐゴシック" charset="-128"/>
              </a:rPr>
              <a:t>SiC</a:t>
            </a:r>
            <a:r>
              <a:rPr lang="en-US" altLang="x-none" dirty="0">
                <a:ea typeface="ＭＳ Ｐゴシック" charset="-128"/>
              </a:rPr>
              <a:t> gate drive circuit</a:t>
            </a:r>
          </a:p>
          <a:p>
            <a:r>
              <a:rPr lang="en-US" altLang="x-none" dirty="0">
                <a:ea typeface="ＭＳ Ｐゴシック" charset="-128"/>
              </a:rPr>
              <a:t>NCP51705 </a:t>
            </a:r>
            <a:r>
              <a:rPr lang="en-US" altLang="x-none" dirty="0" err="1">
                <a:ea typeface="ＭＳ Ｐゴシック" charset="-128"/>
              </a:rPr>
              <a:t>SiC</a:t>
            </a:r>
            <a:r>
              <a:rPr lang="en-US" altLang="x-none" dirty="0">
                <a:ea typeface="ＭＳ Ｐゴシック" charset="-128"/>
              </a:rPr>
              <a:t> MOSFET gate driver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Distinguishing features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System performance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Application circuit (EVB)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NCP51705 parametric test results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Double pulse test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Closing Summary</a:t>
            </a:r>
          </a:p>
        </p:txBody>
      </p:sp>
      <p:sp>
        <p:nvSpPr>
          <p:cNvPr id="2355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x-none" dirty="0">
                <a:latin typeface="Franklin Gothic Demi" charset="0"/>
                <a:ea typeface="ＭＳ Ｐゴシック" charset="-128"/>
              </a:rPr>
              <a:t>Agenda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200" dirty="0">
              <a:latin typeface="Franklin Gothic Book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104D064-88E3-434E-AF99-F199C001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41399"/>
            <a:ext cx="2895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3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UVSET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5257800" y="1752600"/>
            <a:ext cx="5935663" cy="289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Active at V</a:t>
            </a:r>
            <a:r>
              <a:rPr lang="en-US" altLang="x-none" sz="2400" baseline="-25000" dirty="0"/>
              <a:t>DD</a:t>
            </a:r>
            <a:r>
              <a:rPr lang="en-US" altLang="x-none" sz="2400" dirty="0"/>
              <a:t>=7 V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Fixed 1 V, V</a:t>
            </a:r>
            <a:r>
              <a:rPr lang="en-US" altLang="x-none" sz="2400" baseline="-25000" dirty="0"/>
              <a:t>DD</a:t>
            </a:r>
            <a:r>
              <a:rPr lang="en-US" altLang="x-none" sz="2400" dirty="0"/>
              <a:t> UVLO hysteresis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OFF</a:t>
            </a:r>
            <a:r>
              <a:rPr lang="en-US" altLang="x-none" sz="1600" dirty="0"/>
              <a:t>=V</a:t>
            </a:r>
            <a:r>
              <a:rPr lang="en-US" altLang="x-none" sz="1600" baseline="-25000" dirty="0"/>
              <a:t>ON</a:t>
            </a:r>
            <a:r>
              <a:rPr lang="en-US" altLang="x-none" sz="1600" dirty="0"/>
              <a:t>-1 V</a:t>
            </a:r>
            <a:endParaRPr lang="en-US" altLang="x-none" sz="2400" dirty="0"/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Two UVLO conditions to enable OUT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DD</a:t>
            </a:r>
            <a:r>
              <a:rPr lang="en-US" altLang="x-none" sz="2400" dirty="0"/>
              <a:t>&gt;V</a:t>
            </a:r>
            <a:r>
              <a:rPr lang="en-US" altLang="x-none" sz="2400" baseline="-25000" dirty="0"/>
              <a:t>ON</a:t>
            </a:r>
          </a:p>
          <a:p>
            <a:pPr marL="914400" lvl="1" indent="-457200" eaLnBrk="1" hangingPunct="1">
              <a:lnSpc>
                <a:spcPct val="12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EE</a:t>
            </a:r>
            <a:r>
              <a:rPr lang="en-US" altLang="x-none" sz="2400" dirty="0"/>
              <a:t>&lt;80 % set value</a:t>
            </a:r>
          </a:p>
          <a:p>
            <a:pPr marL="396875" lvl="1" indent="-396875" ea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x-none" sz="2400" dirty="0"/>
              <a:t>R</a:t>
            </a:r>
            <a:r>
              <a:rPr lang="en-US" altLang="x-none" sz="2400" baseline="-25000" dirty="0"/>
              <a:t>UVSET</a:t>
            </a:r>
            <a:r>
              <a:rPr lang="en-US" altLang="x-none" sz="2400" dirty="0"/>
              <a:t> chosen for desired V</a:t>
            </a:r>
            <a:r>
              <a:rPr lang="en-US" altLang="x-none" sz="2400" baseline="-25000" dirty="0"/>
              <a:t>ON</a:t>
            </a:r>
            <a:r>
              <a:rPr lang="en-US" altLang="x-none" sz="2400" dirty="0"/>
              <a:t> by:</a:t>
            </a:r>
          </a:p>
          <a:p>
            <a:pPr marL="914400" lvl="1" indent="-457200" eaLnBrk="1" hangingPunct="1">
              <a:spcBef>
                <a:spcPct val="20000"/>
              </a:spcBef>
              <a:defRPr/>
            </a:pPr>
            <a:endParaRPr lang="en-US" altLang="x-none" sz="2400" dirty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783263" y="4572000"/>
          <a:ext cx="2370137" cy="51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6" name="Document" r:id="rId4" imgW="6590166" imgH="340116" progId="Word.Document.12">
                  <p:embed/>
                </p:oleObj>
              </mc:Choice>
              <mc:Fallback>
                <p:oleObj name="Document" r:id="rId4" imgW="6590166" imgH="340116" progId="Word.Document.12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6314"/>
                      <a:stretch>
                        <a:fillRect/>
                      </a:stretch>
                    </p:blipFill>
                    <p:spPr bwMode="auto">
                      <a:xfrm>
                        <a:off x="5783263" y="4572000"/>
                        <a:ext cx="2370137" cy="515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9" name="Object 69"/>
          <p:cNvGraphicFramePr>
            <a:graphicFrameLocks noChangeAspect="1"/>
          </p:cNvGraphicFramePr>
          <p:nvPr/>
        </p:nvGraphicFramePr>
        <p:xfrm>
          <a:off x="1314450" y="1795463"/>
          <a:ext cx="34163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7" name="Visio" r:id="rId6" imgW="2798037" imgH="2904247" progId="Visio.Drawing.11">
                  <p:embed/>
                </p:oleObj>
              </mc:Choice>
              <mc:Fallback>
                <p:oleObj name="Visio" r:id="rId6" imgW="2798037" imgH="2904247" progId="Visio.Drawing.11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795463"/>
                        <a:ext cx="34163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>
          <a:xfrm>
            <a:off x="203200" y="-76200"/>
            <a:ext cx="114554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UVSET, HV Start-Up Considerations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6"/>
          <p:cNvSpPr txBox="1">
            <a:spLocks/>
          </p:cNvSpPr>
          <p:nvPr/>
        </p:nvSpPr>
        <p:spPr bwMode="auto">
          <a:xfrm>
            <a:off x="184731" y="4699000"/>
            <a:ext cx="5835069" cy="5995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000" dirty="0"/>
              <a:t>Set V</a:t>
            </a:r>
            <a:r>
              <a:rPr lang="en-US" altLang="x-none" sz="2000" baseline="-25000" dirty="0"/>
              <a:t>ON</a:t>
            </a:r>
            <a:r>
              <a:rPr lang="en-US" altLang="x-none" sz="2000" dirty="0"/>
              <a:t>=17 V, shallow C</a:t>
            </a:r>
            <a:r>
              <a:rPr lang="en-US" altLang="x-none" sz="2000" baseline="-25000" dirty="0"/>
              <a:t>VCC</a:t>
            </a:r>
            <a:r>
              <a:rPr lang="en-US" altLang="x-none" sz="2000" dirty="0"/>
              <a:t> discharge ramp:</a:t>
            </a: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536575" y="5188505"/>
          <a:ext cx="4416425" cy="53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Document" r:id="rId4" imgW="5949456" imgH="498477" progId="Word.Document.12">
                  <p:embed/>
                </p:oleObj>
              </mc:Choice>
              <mc:Fallback>
                <p:oleObj name="Document" r:id="rId4" imgW="5949456" imgH="498477" progId="Word.Document.12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202" r="23055" b="18344"/>
                      <a:stretch>
                        <a:fillRect/>
                      </a:stretch>
                    </p:blipFill>
                    <p:spPr bwMode="auto">
                      <a:xfrm>
                        <a:off x="536575" y="5188505"/>
                        <a:ext cx="4416425" cy="539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6"/>
          <p:cNvSpPr txBox="1">
            <a:spLocks/>
          </p:cNvSpPr>
          <p:nvPr/>
        </p:nvSpPr>
        <p:spPr bwMode="auto">
          <a:xfrm>
            <a:off x="6019800" y="4699119"/>
            <a:ext cx="5530269" cy="5995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000" dirty="0"/>
              <a:t>Set V</a:t>
            </a:r>
            <a:r>
              <a:rPr lang="en-US" altLang="x-none" sz="2000" baseline="-25000" dirty="0"/>
              <a:t>ON</a:t>
            </a:r>
            <a:r>
              <a:rPr lang="en-US" altLang="x-none" sz="2000" dirty="0"/>
              <a:t>=12 V, deep C</a:t>
            </a:r>
            <a:r>
              <a:rPr lang="en-US" altLang="x-none" sz="2000" baseline="-25000" dirty="0"/>
              <a:t>VCC</a:t>
            </a:r>
            <a:r>
              <a:rPr lang="en-US" altLang="x-none" sz="2000" dirty="0"/>
              <a:t> discharge ramp: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381750" y="5156200"/>
          <a:ext cx="4895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5" name="Document" r:id="rId7" imgW="5949456" imgH="499917" progId="Word.Document.12">
                  <p:embed/>
                </p:oleObj>
              </mc:Choice>
              <mc:Fallback>
                <p:oleObj name="Document" r:id="rId7" imgW="5949456" imgH="499917" progId="Word.Document.12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055" r="18443" b="18291"/>
                      <a:stretch>
                        <a:fillRect/>
                      </a:stretch>
                    </p:blipFill>
                    <p:spPr bwMode="auto">
                      <a:xfrm>
                        <a:off x="6381750" y="5156200"/>
                        <a:ext cx="48958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6"/>
          <p:cNvSpPr txBox="1">
            <a:spLocks/>
          </p:cNvSpPr>
          <p:nvPr/>
        </p:nvSpPr>
        <p:spPr bwMode="auto">
          <a:xfrm>
            <a:off x="6019801" y="5699641"/>
            <a:ext cx="5289549" cy="480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000" dirty="0"/>
              <a:t>Small C</a:t>
            </a:r>
            <a:r>
              <a:rPr lang="en-US" altLang="x-none" sz="2000" baseline="-25000" dirty="0"/>
              <a:t>VCC</a:t>
            </a:r>
            <a:r>
              <a:rPr lang="en-US" altLang="x-none" sz="2000" dirty="0"/>
              <a:t>, low V</a:t>
            </a:r>
            <a:r>
              <a:rPr lang="en-US" altLang="x-none" sz="2000" baseline="-25000" dirty="0"/>
              <a:t>GS</a:t>
            </a:r>
            <a:r>
              <a:rPr lang="en-US" altLang="x-none" sz="2000" dirty="0"/>
              <a:t> start on </a:t>
            </a:r>
            <a:r>
              <a:rPr lang="en-US" altLang="x-none" sz="2000" dirty="0" err="1"/>
              <a:t>SiC</a:t>
            </a:r>
            <a:endParaRPr lang="en-US" altLang="x-none" sz="2000" dirty="0"/>
          </a:p>
        </p:txBody>
      </p:sp>
      <p:sp>
        <p:nvSpPr>
          <p:cNvPr id="23" name="Content Placeholder 6"/>
          <p:cNvSpPr txBox="1">
            <a:spLocks/>
          </p:cNvSpPr>
          <p:nvPr/>
        </p:nvSpPr>
        <p:spPr bwMode="auto">
          <a:xfrm>
            <a:off x="196851" y="5666031"/>
            <a:ext cx="5289549" cy="48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000" dirty="0"/>
              <a:t>Large C</a:t>
            </a:r>
            <a:r>
              <a:rPr lang="en-US" altLang="x-none" sz="2000" baseline="-25000" dirty="0"/>
              <a:t>VCC</a:t>
            </a:r>
            <a:r>
              <a:rPr lang="en-US" altLang="x-none" sz="2000" dirty="0"/>
              <a:t>, high V</a:t>
            </a:r>
            <a:r>
              <a:rPr lang="en-US" altLang="x-none" sz="2000" baseline="-25000" dirty="0"/>
              <a:t>GS</a:t>
            </a:r>
            <a:r>
              <a:rPr lang="en-US" altLang="x-none" sz="2000" dirty="0"/>
              <a:t> start on </a:t>
            </a:r>
            <a:r>
              <a:rPr lang="en-US" altLang="x-none" sz="2000" dirty="0" err="1"/>
              <a:t>SiC</a:t>
            </a:r>
            <a:endParaRPr lang="en-US" altLang="x-none" sz="2000" dirty="0"/>
          </a:p>
        </p:txBody>
      </p:sp>
      <p:graphicFrame>
        <p:nvGraphicFramePr>
          <p:cNvPr id="42120" name="Object 136"/>
          <p:cNvGraphicFramePr>
            <a:graphicFrameLocks noChangeAspect="1"/>
          </p:cNvGraphicFramePr>
          <p:nvPr/>
        </p:nvGraphicFramePr>
        <p:xfrm>
          <a:off x="6064250" y="990600"/>
          <a:ext cx="5213350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6" name="Visio" r:id="rId9" imgW="5214115" imgH="3749658" progId="Visio.Drawing.11">
                  <p:embed/>
                </p:oleObj>
              </mc:Choice>
              <mc:Fallback>
                <p:oleObj name="Visio" r:id="rId9" imgW="5214115" imgH="3749658" progId="Visio.Drawing.11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990600"/>
                        <a:ext cx="5213350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21" name="Object 137"/>
          <p:cNvGraphicFramePr>
            <a:graphicFrameLocks noChangeAspect="1"/>
          </p:cNvGraphicFramePr>
          <p:nvPr/>
        </p:nvGraphicFramePr>
        <p:xfrm>
          <a:off x="457200" y="1143000"/>
          <a:ext cx="4752975" cy="327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7" name="Visio" r:id="rId11" imgW="3778523" imgH="2474471" progId="Visio.Drawing.11">
                  <p:embed/>
                </p:oleObj>
              </mc:Choice>
              <mc:Fallback>
                <p:oleObj name="Visio" r:id="rId11" imgW="3778523" imgH="2474471" progId="Visio.Drawing.11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4752975" cy="327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>
          <a:xfrm>
            <a:off x="203200" y="-76200"/>
            <a:ext cx="11455400" cy="914400"/>
          </a:xfrm>
        </p:spPr>
        <p:txBody>
          <a:bodyPr>
            <a:normAutofit/>
          </a:bodyPr>
          <a:lstStyle/>
          <a:p>
            <a:r>
              <a:rPr lang="en-US" altLang="x-none" dirty="0">
                <a:latin typeface="Franklin Gothic Demi" charset="0"/>
                <a:ea typeface="ＭＳ Ｐゴシック" charset="-128"/>
              </a:rPr>
              <a:t>NCP51705 Package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6"/>
          <p:cNvSpPr txBox="1">
            <a:spLocks/>
          </p:cNvSpPr>
          <p:nvPr/>
        </p:nvSpPr>
        <p:spPr bwMode="auto">
          <a:xfrm>
            <a:off x="6356931" y="1143000"/>
            <a:ext cx="5530269" cy="4560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600" dirty="0"/>
              <a:t>4 mm x 4 mm MLP</a:t>
            </a:r>
            <a:endParaRPr lang="en-US" sz="26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Low inductance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Double pins, double bond for power connections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digital on left side for easy PWM interface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Bottom pad is electrically isolated, thermally conductive; </a:t>
            </a:r>
            <a:r>
              <a:rPr lang="en-US" altLang="x-none" sz="1900" dirty="0" err="1"/>
              <a:t>heatsink</a:t>
            </a:r>
            <a:r>
              <a:rPr lang="en-US" altLang="x-none" sz="1900" dirty="0"/>
              <a:t> to PCB </a:t>
            </a:r>
            <a:r>
              <a:rPr lang="en-US" altLang="x-none" sz="1900" dirty="0">
                <a:solidFill>
                  <a:srgbClr val="FF0000"/>
                </a:solidFill>
              </a:rPr>
              <a:t>(do not connect to PGND or SGND)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600" dirty="0"/>
              <a:t>Power dissipation concerns</a:t>
            </a:r>
            <a:endParaRPr lang="en-US" sz="26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Disable internal charge pump, use external V</a:t>
            </a:r>
            <a:r>
              <a:rPr lang="en-US" altLang="x-none" sz="1900" baseline="-25000" dirty="0"/>
              <a:t>EE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No load on V5V (5 V)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Lower switching frequency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900" dirty="0"/>
              <a:t>Get creative with top side </a:t>
            </a:r>
            <a:r>
              <a:rPr lang="en-US" altLang="x-none" sz="1900" dirty="0" err="1"/>
              <a:t>heatsinking</a:t>
            </a:r>
            <a:endParaRPr lang="en-US" altLang="x-none" sz="1900" dirty="0"/>
          </a:p>
        </p:txBody>
      </p:sp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203200" y="914400"/>
          <a:ext cx="5880681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7" name="Visio" r:id="rId3" imgW="5470363" imgH="3260732" progId="Visio.Drawing.11">
                  <p:embed/>
                </p:oleObj>
              </mc:Choice>
              <mc:Fallback>
                <p:oleObj name="Visio" r:id="rId3" imgW="5470363" imgH="3260732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14400"/>
                        <a:ext cx="5880681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9" descr="C:\Users\smappus\Google Drive\Documents\Fairchild\Fairchild Power Seminar\2017\SiC MOSFETs Paper\TO247 Graph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233590"/>
            <a:ext cx="1786210" cy="1786210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2091010" y="5334000"/>
            <a:ext cx="552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SiC</a:t>
            </a:r>
            <a:r>
              <a:rPr lang="en-US" b="1" dirty="0"/>
              <a:t> MOSFETs mostly stuck in TO-247 packages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Start Up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3" descr="C:\Users\smappus\Google Drive\Documents\Fairchild\Fairchild Power Seminar\2017\SiC MOSFETs Paper\EVT1 Seminar Waveforms\UVLO12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1143000"/>
            <a:ext cx="5486400" cy="3751325"/>
          </a:xfrm>
          <a:prstGeom prst="rect">
            <a:avLst/>
          </a:prstGeom>
          <a:noFill/>
        </p:spPr>
      </p:pic>
      <p:pic>
        <p:nvPicPr>
          <p:cNvPr id="45060" name="Picture 4" descr="C:\Users\smappus\Google Drive\Documents\Fairchild\Fairchild Power Seminar\2017\SiC MOSFETs Paper\EVT1 Seminar Waveforms\UVLO18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0"/>
            <a:ext cx="5486400" cy="375132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80999" y="4914646"/>
            <a:ext cx="53340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DD_UVLO(ON)</a:t>
            </a:r>
            <a:r>
              <a:rPr lang="en-US" altLang="x-none" sz="2400" dirty="0"/>
              <a:t>=12 V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=14.94 V, V</a:t>
            </a:r>
            <a:r>
              <a:rPr lang="en-US" altLang="x-none" sz="1600" baseline="-25000" dirty="0"/>
              <a:t>EE</a:t>
            </a:r>
            <a:r>
              <a:rPr lang="en-US" altLang="x-none" sz="1600" dirty="0"/>
              <a:t>=-4 V (80 % of -5 V)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EE</a:t>
            </a:r>
            <a:r>
              <a:rPr lang="en-US" altLang="x-none" sz="1600" dirty="0"/>
              <a:t> UVLO Dominates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24601" y="4897120"/>
            <a:ext cx="5029200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DD_UVLO(ON)</a:t>
            </a:r>
            <a:r>
              <a:rPr lang="en-US" altLang="x-none" sz="2400" dirty="0"/>
              <a:t>=18 V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=18.45 V (VEESET point), V</a:t>
            </a:r>
            <a:r>
              <a:rPr lang="en-US" altLang="x-none" sz="1600" baseline="-25000" dirty="0"/>
              <a:t>EE</a:t>
            </a:r>
            <a:r>
              <a:rPr lang="en-US" altLang="x-none" sz="1600" dirty="0"/>
              <a:t>=-5 V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 UVLO Dominates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V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EE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Start Up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990600"/>
            <a:ext cx="6019800" cy="19574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EE</a:t>
            </a:r>
            <a:r>
              <a:rPr lang="en-US" altLang="x-none" sz="2400" dirty="0"/>
              <a:t> slow control loop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Slight undershoot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~400 µs correction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Regulates to -3 V, -5 V or -8 V by VEESET pin strapping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dirty="0"/>
          </a:p>
        </p:txBody>
      </p:sp>
      <p:pic>
        <p:nvPicPr>
          <p:cNvPr id="47106" name="Picture 2" descr="C:\Users\smappus\Google Drive\Documents\Fairchild\Fairchild Power Seminar\2017\SiC MOSFETs Paper\EVT1 Seminar Waveforms\VEE Start up Comp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5486400" cy="3751326"/>
          </a:xfrm>
          <a:prstGeom prst="rect">
            <a:avLst/>
          </a:prstGeom>
          <a:noFill/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8271"/>
              </p:ext>
            </p:extLst>
          </p:nvPr>
        </p:nvGraphicFramePr>
        <p:xfrm>
          <a:off x="6399211" y="2743200"/>
          <a:ext cx="5183189" cy="27432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92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5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1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4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VEESET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COMMENT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V</a:t>
                      </a:r>
                      <a:r>
                        <a:rPr lang="en-US" sz="1400" b="1" baseline="-25000" dirty="0"/>
                        <a:t>EE</a:t>
                      </a:r>
                      <a:endParaRPr lang="en-US" sz="1400" b="1" baseline="-25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V</a:t>
                      </a:r>
                      <a:r>
                        <a:rPr lang="en-US" sz="1400" b="1" baseline="-25000" dirty="0"/>
                        <a:t>EE(UVLO)</a:t>
                      </a:r>
                      <a:endParaRPr lang="en-US" sz="14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V</a:t>
                      </a:r>
                      <a:r>
                        <a:rPr lang="en-US" sz="1400" baseline="-25000" dirty="0"/>
                        <a:t>DD</a:t>
                      </a:r>
                      <a:endParaRPr lang="en-US" sz="1400" baseline="-25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9 V&lt;VEESET&lt;V</a:t>
                      </a:r>
                      <a:r>
                        <a:rPr lang="en-US" sz="1400" baseline="-25000" dirty="0"/>
                        <a:t>DD</a:t>
                      </a:r>
                      <a:endParaRPr lang="en-US" sz="1400" baseline="-250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-8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-6.4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V5V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-5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-4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OPEN</a:t>
                      </a:r>
                      <a:endParaRPr lang="en-US" sz="1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Add C</a:t>
                      </a:r>
                      <a:r>
                        <a:rPr lang="en-US" sz="1400" baseline="-25000" dirty="0"/>
                        <a:t>VEE</a:t>
                      </a:r>
                      <a:r>
                        <a:rPr lang="en-US" sz="1400" dirty="0"/>
                        <a:t>≤100 pF from VEESET to SGND 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-3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-2.4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GND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Remove C</a:t>
                      </a:r>
                      <a:r>
                        <a:rPr lang="en-US" sz="1400" baseline="-25000" dirty="0"/>
                        <a:t>VEE</a:t>
                      </a:r>
                      <a:r>
                        <a:rPr lang="en-US" sz="1400" dirty="0"/>
                        <a:t> and connect VEE to PGND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0 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NA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GND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Connect VEE to external negative voltage rail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-V</a:t>
                      </a:r>
                      <a:r>
                        <a:rPr lang="en-US" sz="1400" baseline="-25000" dirty="0"/>
                        <a:t>EXT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NA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Shut Down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4914646"/>
            <a:ext cx="5334001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Smooth shutdown, no glitch pulses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OUT stops switching, tracks V</a:t>
            </a:r>
            <a:r>
              <a:rPr lang="en-US" altLang="x-none" sz="1600" baseline="-25000" dirty="0"/>
              <a:t>EE</a:t>
            </a:r>
            <a:r>
              <a:rPr lang="en-US" altLang="x-none" sz="1600" dirty="0"/>
              <a:t> discharge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4601" y="4897120"/>
            <a:ext cx="4952999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DD_UVLO(ON)</a:t>
            </a:r>
            <a:r>
              <a:rPr lang="en-US" altLang="x-none" sz="2400" dirty="0"/>
              <a:t>=18 V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=17 V off (18 V-1 V hysteresis)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OUT pulse terminates when 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&lt;17 V</a:t>
            </a:r>
            <a:endParaRPr lang="en-US" dirty="0"/>
          </a:p>
        </p:txBody>
      </p:sp>
      <p:pic>
        <p:nvPicPr>
          <p:cNvPr id="46083" name="Picture 3" descr="E:\waveforms\EVT1 Seminar Waveforms\Shutdown UVLO_OFF=17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5486400" cy="3751326"/>
          </a:xfrm>
          <a:prstGeom prst="rect">
            <a:avLst/>
          </a:prstGeom>
          <a:noFill/>
        </p:spPr>
      </p:pic>
      <p:pic>
        <p:nvPicPr>
          <p:cNvPr id="46084" name="Picture 4" descr="C:\Users\smappus\Google Drive\Documents\Fairchild\Fairchild Power Seminar\2017\SiC MOSFETs Paper\EVT1 Seminar Waveforms\Shutd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38238"/>
            <a:ext cx="5486400" cy="375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Propagation Delay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4914646"/>
            <a:ext cx="53340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Turn-on, VDD=12 V, C</a:t>
            </a:r>
            <a:r>
              <a:rPr lang="en-US" altLang="x-none" sz="2400" baseline="-25000" dirty="0"/>
              <a:t>OUT</a:t>
            </a:r>
            <a:r>
              <a:rPr lang="en-US" altLang="x-none" sz="2400" dirty="0"/>
              <a:t>=1 </a:t>
            </a:r>
            <a:r>
              <a:rPr lang="en-US" altLang="x-none" sz="2400" dirty="0" err="1"/>
              <a:t>nF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19 ns, 90 % IN+ to 10% OUT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t</a:t>
            </a:r>
            <a:r>
              <a:rPr lang="en-US" altLang="x-none" sz="1600" baseline="-25000" dirty="0"/>
              <a:t>RISE</a:t>
            </a:r>
            <a:r>
              <a:rPr lang="en-US" altLang="x-none" sz="1600" dirty="0"/>
              <a:t>≈5 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4601" y="4897120"/>
            <a:ext cx="4952999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Turn-off, VDD=12 V, C</a:t>
            </a:r>
            <a:r>
              <a:rPr lang="en-US" altLang="x-none" sz="2400" baseline="-25000" dirty="0"/>
              <a:t>OUT</a:t>
            </a:r>
            <a:r>
              <a:rPr lang="en-US" altLang="x-none" sz="2400" dirty="0"/>
              <a:t>=1 </a:t>
            </a:r>
            <a:r>
              <a:rPr lang="en-US" altLang="x-none" sz="2400" dirty="0" err="1"/>
              <a:t>nF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22 ns, 10% IN+ to 90% OUT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t</a:t>
            </a:r>
            <a:r>
              <a:rPr lang="en-US" altLang="x-none" sz="1600" baseline="-25000" dirty="0"/>
              <a:t>FALL</a:t>
            </a:r>
            <a:r>
              <a:rPr lang="en-US" altLang="x-none" sz="1600" dirty="0"/>
              <a:t>≈5 ns</a:t>
            </a:r>
          </a:p>
        </p:txBody>
      </p:sp>
      <p:pic>
        <p:nvPicPr>
          <p:cNvPr id="51202" name="Picture 2" descr="G:\2017\SiC MOSFETs Paper\EVT1 Seminar Waveforms\NCP51705_SVDD=VDD=13V, IN+=100k, Cl=1nF, t_p_f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5486400" cy="375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G:\2017\SiC MOSFETs Paper\EVT1 Seminar Waveforms\NCP51705_SVDD=VDD=13V, IN+=100k, Cl=1nF, t_p_r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486400" cy="37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64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DESAT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4914646"/>
            <a:ext cx="5334001" cy="126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Normal operation, 80 kHz, 100 pF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DESAT</a:t>
            </a:r>
            <a:r>
              <a:rPr lang="en-US" altLang="x-none" sz="1600" dirty="0"/>
              <a:t>=5 V (&lt;7.5 V threshold)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324601" y="4897120"/>
            <a:ext cx="5029200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Fault operation, 30 kHz, 100 pF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DESAT</a:t>
            </a:r>
            <a:r>
              <a:rPr lang="en-US" altLang="x-none" sz="1600" dirty="0"/>
              <a:t>=7.5 V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OUT trailing edge terminated</a:t>
            </a:r>
          </a:p>
        </p:txBody>
      </p:sp>
      <p:pic>
        <p:nvPicPr>
          <p:cNvPr id="17" name="Picture 16" descr="E:\2017\Waveforms\NCP51705_DESAT IN+=30kHz_IN+ OUT DESAT XEN_DESAT Not Tri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38238"/>
            <a:ext cx="5486400" cy="37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C:\Users\smappus\Google Drive\Documents\Fairchild\Fairchild Power Seminar\2017\SiC MOSFETs Paper\EVT1 Seminar Waveforms\NCP51705_DESAT IN+=30kHz_IN+ OUT DESAT X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0"/>
            <a:ext cx="5486400" cy="3751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Mini EVB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C:\Users\smappus\Google Drive\Documents\Fairchild\Fairchild Power Seminar\2017\SiC MOSFETs Paper\NCP15705 Board Rev 1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65559"/>
            <a:ext cx="8229600" cy="5206641"/>
          </a:xfrm>
          <a:prstGeom prst="rect">
            <a:avLst/>
          </a:prstGeom>
          <a:noFill/>
        </p:spPr>
      </p:pic>
      <p:pic>
        <p:nvPicPr>
          <p:cNvPr id="49155" name="Picture 3" descr="C:\Users\smappus\Google Drive\Documents\Fairchild\Fairchild Products\Drivers\FAN3191 SiC Driver\Customer Mini SiC EVB Design\Photos\IMG_1856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1230372"/>
            <a:ext cx="3200400" cy="433222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860562" y="4470162"/>
            <a:ext cx="381000" cy="1066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39514" y="1244838"/>
            <a:ext cx="3810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51362" y="5486400"/>
            <a:ext cx="3810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8708" y="2209800"/>
            <a:ext cx="4572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58254" y="4131178"/>
            <a:ext cx="381000" cy="381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39200" y="5562600"/>
            <a:ext cx="3124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35 mm x 15 mm, TO-247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NCP51705 Mini EVB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27215"/>
              </p:ext>
            </p:extLst>
          </p:nvPr>
        </p:nvGraphicFramePr>
        <p:xfrm>
          <a:off x="228600" y="1219200"/>
          <a:ext cx="630148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0" name="Visio" r:id="rId3" imgW="5842538" imgH="1695996" progId="Visio.Drawing.11">
                  <p:embed/>
                </p:oleObj>
              </mc:Choice>
              <mc:Fallback>
                <p:oleObj name="Visio" r:id="rId3" imgW="5842538" imgH="1695996" progId="Visio.Drawing.11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6301483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024956"/>
              </p:ext>
            </p:extLst>
          </p:nvPr>
        </p:nvGraphicFramePr>
        <p:xfrm>
          <a:off x="152400" y="3657600"/>
          <a:ext cx="5733674" cy="192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1" name="Visio" r:id="rId5" imgW="5384444" imgH="1803036" progId="Visio.Drawing.11">
                  <p:embed/>
                </p:oleObj>
              </mc:Choice>
              <mc:Fallback>
                <p:oleObj name="Visio" r:id="rId5" imgW="5384444" imgH="1803036" progId="Visio.Drawing.11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5733674" cy="1920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244125" y="3048000"/>
            <a:ext cx="424227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Option 1 (preferred) - Horizontal mounting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4125" y="5562600"/>
            <a:ext cx="424227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Option 2 – Vertical mounting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53200" y="2713875"/>
            <a:ext cx="5638800" cy="20867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b="1" dirty="0"/>
              <a:t>Mounting into existing power PCB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Hardwire to EVB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XVDD/XGND (digital isolator primary +5 V)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DD</a:t>
            </a:r>
            <a:r>
              <a:rPr lang="en-US" altLang="x-none" sz="1600" dirty="0"/>
              <a:t>/GND (NCP51705 +20 V)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IN+/XGND (PWM input signal)</a:t>
            </a:r>
            <a:endParaRPr lang="en-US" altLang="x-none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SiC</a:t>
            </a:r>
            <a:r>
              <a:rPr lang="en-US" dirty="0"/>
              <a:t> Introduction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FC6604D-DB0A-D54E-BA39-46944855D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x-none" sz="1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09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Parametric Test Results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89E65AB-ECA9-7641-896A-74F1FCD2CF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x-none" sz="1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24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Double Pulse Test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989278"/>
            <a:ext cx="65532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b="1" dirty="0"/>
              <a:t>Clamped inductive switching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Compare switching performance between NCP51705 mini EVB and basic </a:t>
            </a:r>
            <a:r>
              <a:rPr lang="en-US" sz="2400" b="1" dirty="0" err="1">
                <a:ea typeface="ＭＳ Ｐゴシック" charset="0"/>
                <a:cs typeface="ＭＳ Ｐゴシック" charset="0"/>
              </a:rPr>
              <a:t>SiC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err="1">
                <a:ea typeface="ＭＳ Ｐゴシック" charset="0"/>
                <a:cs typeface="ＭＳ Ｐゴシック" charset="0"/>
              </a:rPr>
              <a:t>opto</a:t>
            </a:r>
            <a:r>
              <a:rPr lang="en-US" sz="2400" b="1" dirty="0">
                <a:ea typeface="ＭＳ Ｐゴシック" charset="0"/>
                <a:cs typeface="ＭＳ Ｐゴシック" charset="0"/>
              </a:rPr>
              <a:t>-coupler driver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03200" y="800100"/>
          <a:ext cx="3829477" cy="521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2" name="Visio" r:id="rId3" imgW="4062835" imgH="5536908" progId="Visio.Drawing.11">
                  <p:embed/>
                </p:oleObj>
              </mc:Choice>
              <mc:Fallback>
                <p:oleObj name="Visio" r:id="rId3" imgW="4062835" imgH="5536908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800100"/>
                        <a:ext cx="3829477" cy="521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 descr="Sample driver schematic.png"/>
          <p:cNvPicPr>
            <a:picLocks noChangeAspect="1"/>
          </p:cNvPicPr>
          <p:nvPr/>
        </p:nvPicPr>
        <p:blipFill>
          <a:blip r:embed="rId5" cstate="print"/>
          <a:srcRect t="6357" b="7629"/>
          <a:stretch>
            <a:fillRect/>
          </a:stretch>
        </p:blipFill>
        <p:spPr>
          <a:xfrm>
            <a:off x="4724439" y="3203640"/>
            <a:ext cx="6553161" cy="25875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V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GS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Dynamic Switching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4800600"/>
            <a:ext cx="533400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GS</a:t>
            </a:r>
            <a:r>
              <a:rPr lang="en-US" altLang="x-none" sz="2400" dirty="0"/>
              <a:t> rising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1.2 kV </a:t>
            </a:r>
            <a:r>
              <a:rPr lang="en-US" altLang="x-none" sz="1600" dirty="0" err="1"/>
              <a:t>SiC</a:t>
            </a:r>
            <a:r>
              <a:rPr lang="en-US" altLang="x-none" sz="1600" dirty="0"/>
              <a:t> MOSFET load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=600 V,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=30 A, -5 V&lt;V</a:t>
            </a:r>
            <a:r>
              <a:rPr lang="en-US" altLang="x-none" sz="1600" baseline="-25000" dirty="0"/>
              <a:t>GS</a:t>
            </a:r>
            <a:r>
              <a:rPr lang="en-US" altLang="x-none" sz="1600" dirty="0"/>
              <a:t>&lt;20 V</a:t>
            </a:r>
            <a:endParaRPr lang="en-US" dirty="0"/>
          </a:p>
        </p:txBody>
      </p:sp>
      <p:pic>
        <p:nvPicPr>
          <p:cNvPr id="60418" name="Picture 2" descr="C:\Users\smappus\Google Drive\Documents\Fairchild\Fairchild Power Seminar\2017\SiC MOSFETs Paper\NCP5170 Parametric Test Data\Copy of Graph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78" y="1066800"/>
            <a:ext cx="4707422" cy="3749040"/>
          </a:xfrm>
          <a:prstGeom prst="rect">
            <a:avLst/>
          </a:prstGeom>
          <a:noFill/>
        </p:spPr>
      </p:pic>
      <p:pic>
        <p:nvPicPr>
          <p:cNvPr id="60419" name="Picture 3" descr="C:\Users\smappus\Google Drive\Documents\Fairchild\Fairchild Power Seminar\2017\SiC MOSFETs Paper\NCP5170 Parametric Test Data\Copy of Graph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8433" y="1066800"/>
            <a:ext cx="4665367" cy="374904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6324600" y="4800600"/>
            <a:ext cx="4191001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V</a:t>
            </a:r>
            <a:r>
              <a:rPr lang="en-US" altLang="x-none" sz="2400" baseline="-25000" dirty="0"/>
              <a:t>GS</a:t>
            </a:r>
            <a:r>
              <a:rPr lang="en-US" altLang="x-none" sz="2400" dirty="0"/>
              <a:t> falling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1.2 kV </a:t>
            </a:r>
            <a:r>
              <a:rPr lang="en-US" altLang="x-none" sz="1600" dirty="0" err="1"/>
              <a:t>SiC</a:t>
            </a:r>
            <a:r>
              <a:rPr lang="en-US" altLang="x-none" sz="1600" dirty="0"/>
              <a:t> MOSFET load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=600 V,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=30 A, -5 V&lt;V</a:t>
            </a:r>
            <a:r>
              <a:rPr lang="en-US" altLang="x-none" sz="1600" baseline="-25000" dirty="0"/>
              <a:t>GS</a:t>
            </a:r>
            <a:r>
              <a:rPr lang="en-US" altLang="x-none" sz="1600" dirty="0"/>
              <a:t>&lt;20 V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V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DS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Dynamic Switching, Vary R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GATE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4800600"/>
            <a:ext cx="5334001" cy="126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NCP51705 V</a:t>
            </a:r>
            <a:r>
              <a:rPr lang="en-US" altLang="x-none" sz="2400" baseline="-25000" dirty="0"/>
              <a:t>DS</a:t>
            </a:r>
            <a:r>
              <a:rPr lang="en-US" altLang="x-none" sz="2400" dirty="0"/>
              <a:t> rising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=600 V,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=30 A, -5 V&lt;V</a:t>
            </a:r>
            <a:r>
              <a:rPr lang="en-US" altLang="x-none" sz="1600" baseline="-25000" dirty="0"/>
              <a:t>GS</a:t>
            </a:r>
            <a:r>
              <a:rPr lang="en-US" altLang="x-none" sz="1600" dirty="0"/>
              <a:t>&lt;20 V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/>
              <a:t>1.1:1 dV</a:t>
            </a:r>
            <a:r>
              <a:rPr lang="en-US" sz="1600" baseline="-25000" dirty="0"/>
              <a:t>DS</a:t>
            </a:r>
            <a:r>
              <a:rPr lang="en-US" sz="1600" dirty="0"/>
              <a:t>/</a:t>
            </a:r>
            <a:r>
              <a:rPr lang="en-US" sz="1600" dirty="0" err="1"/>
              <a:t>dt</a:t>
            </a:r>
            <a:r>
              <a:rPr lang="en-US" sz="1600" dirty="0"/>
              <a:t> variation for 1 </a:t>
            </a:r>
            <a:r>
              <a:rPr lang="el-GR" sz="1600" dirty="0"/>
              <a:t>Ω</a:t>
            </a:r>
            <a:r>
              <a:rPr lang="en-US" sz="1600" dirty="0"/>
              <a:t>&lt;R</a:t>
            </a:r>
            <a:r>
              <a:rPr lang="en-US" sz="1600" baseline="-25000" dirty="0"/>
              <a:t>GATE</a:t>
            </a:r>
            <a:r>
              <a:rPr lang="en-US" sz="1600" dirty="0"/>
              <a:t>&gt;15 </a:t>
            </a:r>
            <a:r>
              <a:rPr lang="el-GR" sz="1600" dirty="0"/>
              <a:t>Ω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324600" y="4800600"/>
            <a:ext cx="5007981" cy="1224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FOD8384 V</a:t>
            </a:r>
            <a:r>
              <a:rPr lang="en-US" altLang="x-none" sz="2400" baseline="-25000" dirty="0"/>
              <a:t>DS</a:t>
            </a:r>
            <a:r>
              <a:rPr lang="en-US" altLang="x-none" sz="2400" dirty="0"/>
              <a:t> rising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=600 V,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=30 A, -5 V&lt;V</a:t>
            </a:r>
            <a:r>
              <a:rPr lang="en-US" altLang="x-none" sz="1600" baseline="-25000" dirty="0"/>
              <a:t>GS</a:t>
            </a:r>
            <a:r>
              <a:rPr lang="en-US" altLang="x-none" sz="1600" dirty="0"/>
              <a:t>&lt;20 V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sz="1600" dirty="0"/>
              <a:t>2.3:1 dV</a:t>
            </a:r>
            <a:r>
              <a:rPr lang="en-US" sz="1600" baseline="-25000" dirty="0"/>
              <a:t>DS</a:t>
            </a:r>
            <a:r>
              <a:rPr lang="en-US" sz="1600" dirty="0"/>
              <a:t>/</a:t>
            </a:r>
            <a:r>
              <a:rPr lang="en-US" sz="1600" dirty="0" err="1"/>
              <a:t>dt</a:t>
            </a:r>
            <a:r>
              <a:rPr lang="en-US" sz="1600" dirty="0"/>
              <a:t> variation for 1 </a:t>
            </a:r>
            <a:r>
              <a:rPr lang="el-GR" sz="1600" dirty="0"/>
              <a:t>Ω</a:t>
            </a:r>
            <a:r>
              <a:rPr lang="en-US" sz="1600" dirty="0"/>
              <a:t>&lt;R</a:t>
            </a:r>
            <a:r>
              <a:rPr lang="en-US" sz="1600" baseline="-25000" dirty="0"/>
              <a:t>GATE</a:t>
            </a:r>
            <a:r>
              <a:rPr lang="en-US" sz="1600" dirty="0"/>
              <a:t>&gt;15 </a:t>
            </a:r>
            <a:r>
              <a:rPr lang="el-GR" sz="1600" dirty="0"/>
              <a:t>Ω</a:t>
            </a:r>
            <a:endParaRPr lang="en-US" dirty="0"/>
          </a:p>
        </p:txBody>
      </p:sp>
      <p:pic>
        <p:nvPicPr>
          <p:cNvPr id="61442" name="Picture 2" descr="C:\Users\smappus\Google Drive\Documents\Fairchild\Fairchild Power Seminar\2017\SiC MOSFETs Paper\NCP5170 Parametric Test Data\Graph2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5031402" cy="3749040"/>
          </a:xfrm>
          <a:prstGeom prst="rect">
            <a:avLst/>
          </a:prstGeom>
          <a:noFill/>
        </p:spPr>
      </p:pic>
      <p:pic>
        <p:nvPicPr>
          <p:cNvPr id="61443" name="Picture 3" descr="C:\Users\smappus\Google Drive\Documents\Fairchild\Fairchild Power Seminar\2017\SiC MOSFETs Paper\NCP5170 Parametric Test Data\Graph26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90600"/>
            <a:ext cx="4626980" cy="374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x-none" dirty="0">
                <a:latin typeface="Franklin Gothic Demi" charset="0"/>
                <a:ea typeface="ＭＳ Ｐゴシック" charset="-128"/>
              </a:rPr>
              <a:t>V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DS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Dynamic Switching</a:t>
            </a:r>
            <a:endParaRPr lang="en-US" altLang="x-none" baseline="-25000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x-none" sz="1200" dirty="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0999" y="4800600"/>
            <a:ext cx="5791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NCP51705 </a:t>
            </a:r>
            <a:r>
              <a:rPr lang="en-US" altLang="x-none" sz="2400" dirty="0" err="1"/>
              <a:t>vs</a:t>
            </a:r>
            <a:r>
              <a:rPr lang="en-US" altLang="x-none" sz="2400" dirty="0"/>
              <a:t> FOD8384 compare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=600 V,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=30 A, -5 V&lt;V</a:t>
            </a:r>
            <a:r>
              <a:rPr lang="en-US" altLang="x-none" sz="1600" baseline="-25000" dirty="0"/>
              <a:t>GS</a:t>
            </a:r>
            <a:r>
              <a:rPr lang="en-US" altLang="x-none" sz="1600" dirty="0"/>
              <a:t>&lt;20 V, R</a:t>
            </a:r>
            <a:r>
              <a:rPr lang="en-US" altLang="x-none" sz="1600" baseline="-25000" dirty="0"/>
              <a:t>GATE</a:t>
            </a:r>
            <a:r>
              <a:rPr lang="en-US" altLang="x-none" sz="1600" dirty="0"/>
              <a:t>=1 </a:t>
            </a:r>
            <a:r>
              <a:rPr lang="el-GR" altLang="x-none" sz="1600" dirty="0"/>
              <a:t>Ω</a:t>
            </a:r>
            <a:endParaRPr lang="en-US" altLang="x-none" sz="1600" dirty="0"/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NCP51705, faster </a:t>
            </a:r>
            <a:r>
              <a:rPr lang="en-US" altLang="x-none" sz="1600" dirty="0" err="1"/>
              <a:t>dV</a:t>
            </a:r>
            <a:r>
              <a:rPr lang="en-US" altLang="x-none" sz="1600" dirty="0"/>
              <a:t>/</a:t>
            </a:r>
            <a:r>
              <a:rPr lang="en-US" altLang="x-none" sz="1600" dirty="0" err="1"/>
              <a:t>dt</a:t>
            </a:r>
            <a:r>
              <a:rPr lang="en-US" altLang="x-none" sz="1600" dirty="0"/>
              <a:t>, better damping, less ringing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endParaRPr lang="en-US" altLang="x-none" sz="1600" dirty="0"/>
          </a:p>
        </p:txBody>
      </p:sp>
      <p:sp>
        <p:nvSpPr>
          <p:cNvPr id="20" name="Rectangle 19"/>
          <p:cNvSpPr/>
          <p:nvPr/>
        </p:nvSpPr>
        <p:spPr>
          <a:xfrm>
            <a:off x="6324600" y="4800600"/>
            <a:ext cx="5486400" cy="8802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x-none" sz="2400" dirty="0"/>
              <a:t>NCP51705 V</a:t>
            </a:r>
            <a:r>
              <a:rPr lang="en-US" altLang="x-none" sz="2400" baseline="-25000" dirty="0"/>
              <a:t>DS</a:t>
            </a:r>
            <a:r>
              <a:rPr lang="en-US" altLang="x-none" sz="2400" dirty="0"/>
              <a:t> rising, -6 V&lt;V</a:t>
            </a:r>
            <a:r>
              <a:rPr lang="en-US" altLang="x-none" sz="2400" baseline="-25000" dirty="0"/>
              <a:t>EE</a:t>
            </a:r>
            <a:r>
              <a:rPr lang="en-US" altLang="x-none" sz="2400" dirty="0"/>
              <a:t>&lt;0 V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Char char="–"/>
              <a:defRPr/>
            </a:pPr>
            <a:r>
              <a:rPr lang="en-US" altLang="x-none" sz="1600" dirty="0"/>
              <a:t>V</a:t>
            </a:r>
            <a:r>
              <a:rPr lang="en-US" altLang="x-none" sz="1600" baseline="-25000" dirty="0"/>
              <a:t>DS</a:t>
            </a:r>
            <a:r>
              <a:rPr lang="en-US" altLang="x-none" sz="1600" dirty="0"/>
              <a:t>=600 V, I</a:t>
            </a:r>
            <a:r>
              <a:rPr lang="en-US" altLang="x-none" sz="1600" baseline="-25000" dirty="0"/>
              <a:t>D</a:t>
            </a:r>
            <a:r>
              <a:rPr lang="en-US" altLang="x-none" sz="1600" dirty="0"/>
              <a:t>=30 A</a:t>
            </a:r>
          </a:p>
        </p:txBody>
      </p:sp>
      <p:pic>
        <p:nvPicPr>
          <p:cNvPr id="62466" name="Picture 2" descr="C:\Users\smappus\Google Drive\Documents\Fairchild\Fairchild Power Seminar\2017\SiC MOSFETs Paper\NCP5170 Parametric Test Data\Graph2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96" y="1051560"/>
            <a:ext cx="4741004" cy="3749040"/>
          </a:xfrm>
          <a:prstGeom prst="rect">
            <a:avLst/>
          </a:prstGeom>
          <a:noFill/>
        </p:spPr>
      </p:pic>
      <p:pic>
        <p:nvPicPr>
          <p:cNvPr id="62467" name="Picture 3" descr="C:\Users\smappus\Google Drive\Documents\Fairchild\Fairchild Power Seminar\2017\SiC MOSFETs Paper\NCP5170 Parametric Test Data\Graph2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75360"/>
            <a:ext cx="4739833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Gate drive: Most critical but often overlooked </a:t>
            </a:r>
          </a:p>
          <a:p>
            <a:r>
              <a:rPr lang="en-US" altLang="x-none" dirty="0">
                <a:ea typeface="ＭＳ Ｐゴシック" charset="-128"/>
              </a:rPr>
              <a:t>Simple, reliable, high performance gate drive is critical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for </a:t>
            </a:r>
            <a:r>
              <a:rPr lang="en-US" altLang="x-none" dirty="0" err="1">
                <a:ea typeface="ＭＳ Ｐゴシック" charset="-128"/>
              </a:rPr>
              <a:t>SiC</a:t>
            </a:r>
            <a:r>
              <a:rPr lang="en-US" altLang="x-none" dirty="0">
                <a:ea typeface="ＭＳ Ｐゴシック" charset="-128"/>
              </a:rPr>
              <a:t> success</a:t>
            </a:r>
          </a:p>
          <a:p>
            <a:pPr eaLnBrk="1" hangingPunct="1"/>
            <a:r>
              <a:rPr lang="en-US" altLang="x-none" dirty="0">
                <a:ea typeface="ＭＳ Ｐゴシック" charset="-128"/>
              </a:rPr>
              <a:t>NCP5170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Simple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Flexible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High-speed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Minimal components</a:t>
            </a:r>
          </a:p>
          <a:p>
            <a:pPr lvl="1"/>
            <a:r>
              <a:rPr lang="en-US" altLang="x-none" dirty="0">
                <a:ea typeface="ＭＳ Ｐゴシック" charset="-128"/>
              </a:rPr>
              <a:t>Reliable</a:t>
            </a:r>
          </a:p>
          <a:p>
            <a:pPr lvl="1"/>
            <a:endParaRPr lang="en-US" altLang="x-none" dirty="0">
              <a:ea typeface="ＭＳ Ｐゴシック" charset="-128"/>
            </a:endParaRPr>
          </a:p>
        </p:txBody>
      </p:sp>
      <p:sp>
        <p:nvSpPr>
          <p:cNvPr id="2355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x-none" dirty="0">
                <a:latin typeface="Franklin Gothic Demi" charset="0"/>
                <a:ea typeface="ＭＳ Ｐゴシック" charset="-128"/>
              </a:rPr>
              <a:t>Closing Summary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x-none" sz="1200">
              <a:latin typeface="Franklin Gothic Book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1ACFB39-D33E-7848-9B5B-9DECDB7E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41399"/>
            <a:ext cx="2895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smappus\Google Drive\Documents\Fairchild\Fairchild Power Seminar\2017\SiC MOSFETs Paper\Si SiC GaN Compare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051" y="1219200"/>
            <a:ext cx="5602549" cy="3962400"/>
          </a:xfrm>
          <a:prstGeom prst="rect">
            <a:avLst/>
          </a:prstGeom>
          <a:noFill/>
        </p:spPr>
      </p:pic>
      <p:sp>
        <p:nvSpPr>
          <p:cNvPr id="1945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x-none" dirty="0">
                <a:latin typeface="Franklin Gothic Demi" charset="0"/>
                <a:ea typeface="ＭＳ Ｐゴシック" charset="-128"/>
              </a:rPr>
              <a:t>Si Verses WBG 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Material Properties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63622E-CA21-3041-BDA6-112202A72F25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x-none" sz="1200">
              <a:latin typeface="Franklin Gothic Book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540192"/>
              </p:ext>
            </p:extLst>
          </p:nvPr>
        </p:nvGraphicFramePr>
        <p:xfrm>
          <a:off x="533401" y="1354666"/>
          <a:ext cx="4419599" cy="382693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65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75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Properties</a:t>
                      </a:r>
                      <a:endParaRPr lang="en-US" sz="16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  <a:endParaRPr lang="en-US" sz="16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b="1" dirty="0">
                          <a:latin typeface="Arial" pitchFamily="34" charset="0"/>
                          <a:cs typeface="Arial" pitchFamily="34" charset="0"/>
                        </a:rPr>
                        <a:t>4H-SiC</a:t>
                      </a:r>
                      <a:endParaRPr lang="en-US" sz="16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b="1" dirty="0" err="1">
                          <a:latin typeface="Arial" pitchFamily="34" charset="0"/>
                          <a:cs typeface="Arial" pitchFamily="34" charset="0"/>
                        </a:rPr>
                        <a:t>GaN</a:t>
                      </a:r>
                      <a:endParaRPr lang="en-US" sz="1600" b="1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Bandgap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Energy (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eV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1.12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3.26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3.50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Electron Mobility (cm</a:t>
                      </a:r>
                      <a:r>
                        <a:rPr lang="en-US" sz="1600" baseline="30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/Vs)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1250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Hole Mobility (cm</a:t>
                      </a:r>
                      <a:r>
                        <a:rPr lang="en-US" sz="1600" baseline="3000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/Vs)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Breakdown Field (MV/cm)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2.0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Thermal Conductivity (W/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cm°C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1.3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6705">
                <a:tc>
                  <a:txBody>
                    <a:bodyPr/>
                    <a:lstStyle/>
                    <a:p>
                      <a:pPr indent="0" algn="l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Maximum Junction Temperature (°C)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60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600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just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n-US" sz="1600" dirty="0">
                        <a:latin typeface="Arial" pitchFamily="34" charset="0"/>
                        <a:ea typeface="SimSu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5377934"/>
            <a:ext cx="8153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Think </a:t>
            </a:r>
            <a:r>
              <a:rPr lang="en-US" b="1" dirty="0" err="1"/>
              <a:t>SiC</a:t>
            </a:r>
            <a:r>
              <a:rPr lang="en-US" b="1" dirty="0"/>
              <a:t>: High voltage, high frequency, very high temperature!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SiC</a:t>
            </a:r>
            <a:r>
              <a:rPr lang="en-US" dirty="0"/>
              <a:t> MOSFET Characteristics</a:t>
            </a:r>
            <a:endParaRPr lang="fr-FR" altLang="x-none" dirty="0">
              <a:latin typeface="Franklin Gothic Demi" charset="0"/>
              <a:ea typeface="ＭＳ Ｐゴシック" charset="-128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A009918-BF3C-C848-8E28-9E81987D75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i="1" dirty="0"/>
              <a:t>Most Critical for Gate Drive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E795AA-7998-D64A-99A0-DB1277F6DF2F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x-none" sz="1200" dirty="0">
              <a:latin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1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MOSFET: I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D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</a:t>
            </a:r>
            <a:r>
              <a:rPr lang="en-US" altLang="x-none" dirty="0" err="1">
                <a:latin typeface="Franklin Gothic Demi" charset="0"/>
                <a:ea typeface="ＭＳ Ｐゴシック" charset="-128"/>
              </a:rPr>
              <a:t>vs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V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DS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Output Characteristics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4876800"/>
            <a:ext cx="58674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SiC</a:t>
            </a:r>
            <a:r>
              <a:rPr lang="en-US" sz="2400" dirty="0"/>
              <a:t> has no linear/saturation distinction</a:t>
            </a:r>
          </a:p>
          <a:p>
            <a:r>
              <a:rPr lang="en-US" sz="2400" dirty="0"/>
              <a:t>Behaves like voltage controlled resistor</a:t>
            </a:r>
          </a:p>
          <a:p>
            <a:r>
              <a:rPr lang="en-US" sz="2400" dirty="0"/>
              <a:t>Need over current protection (“DESAT”)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x-none" sz="1200">
              <a:latin typeface="Franklin Gothic Book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04800" y="1065213"/>
          <a:ext cx="5484813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Visio" r:id="rId3" imgW="5403657" imgH="3770850" progId="Visio.Drawing.11">
                  <p:embed/>
                </p:oleObj>
              </mc:Choice>
              <mc:Fallback>
                <p:oleObj name="Visio" r:id="rId3" imgW="5403657" imgH="3770850" progId="Visio.Drawing.11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5213"/>
                        <a:ext cx="5484813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24600" y="1065213"/>
            <a:ext cx="399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Modest </a:t>
            </a:r>
            <a:r>
              <a:rPr lang="en-US" dirty="0" err="1"/>
              <a:t>transconductance</a:t>
            </a:r>
            <a:r>
              <a:rPr lang="en-US" dirty="0"/>
              <a:t> = low gain: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24600" y="2069068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Require large V</a:t>
            </a:r>
            <a:r>
              <a:rPr lang="en-US" baseline="-25000"/>
              <a:t>GS</a:t>
            </a:r>
            <a:r>
              <a:rPr lang="en-US"/>
              <a:t> to force large I</a:t>
            </a:r>
            <a:r>
              <a:rPr lang="en-US" baseline="-25000"/>
              <a:t>D</a:t>
            </a:r>
            <a:r>
              <a:rPr lang="en-US"/>
              <a:t>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24600" y="3059668"/>
            <a:ext cx="552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Consider two I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V</a:t>
            </a:r>
            <a:r>
              <a:rPr lang="en-US" baseline="-25000" dirty="0"/>
              <a:t>DS</a:t>
            </a:r>
            <a:r>
              <a:rPr lang="en-US" dirty="0"/>
              <a:t> operating points, “A” and “B”: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6146" y="4888468"/>
            <a:ext cx="388439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DS</a:t>
            </a:r>
            <a:r>
              <a:rPr lang="en-US" dirty="0"/>
              <a:t> is 2.3 times higher for V</a:t>
            </a:r>
            <a:r>
              <a:rPr lang="en-US" baseline="-25000" dirty="0"/>
              <a:t>GS</a:t>
            </a:r>
            <a:r>
              <a:rPr lang="en-US" dirty="0"/>
              <a:t>=12 V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4600" y="5269468"/>
            <a:ext cx="44619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SiC</a:t>
            </a:r>
            <a:r>
              <a:rPr lang="en-US" b="1" dirty="0"/>
              <a:t> MOSFETs operate best at V</a:t>
            </a:r>
            <a:r>
              <a:rPr lang="en-US" b="1" baseline="-25000" dirty="0"/>
              <a:t>GS</a:t>
            </a:r>
            <a:r>
              <a:rPr lang="en-US" b="1" dirty="0"/>
              <a:t>=20 V</a:t>
            </a:r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89" name="Object 165"/>
          <p:cNvGraphicFramePr>
            <a:graphicFrameLocks noChangeAspect="1"/>
          </p:cNvGraphicFramePr>
          <p:nvPr/>
        </p:nvGraphicFramePr>
        <p:xfrm>
          <a:off x="6705600" y="1447800"/>
          <a:ext cx="1562101" cy="484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Document" r:id="rId6" imgW="6590166" imgH="343356" progId="Word.Document.12">
                  <p:embed/>
                </p:oleObj>
              </mc:Choice>
              <mc:Fallback>
                <p:oleObj name="Document" r:id="rId6" imgW="6590166" imgH="343356" progId="Word.Document.12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3252"/>
                      <a:stretch>
                        <a:fillRect/>
                      </a:stretch>
                    </p:blipFill>
                    <p:spPr bwMode="auto">
                      <a:xfrm>
                        <a:off x="6705600" y="1447800"/>
                        <a:ext cx="1562101" cy="484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1" name="Rectangle 16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92" name="Object 168"/>
          <p:cNvGraphicFramePr>
            <a:graphicFrameLocks noChangeAspect="1"/>
          </p:cNvGraphicFramePr>
          <p:nvPr/>
        </p:nvGraphicFramePr>
        <p:xfrm>
          <a:off x="6336146" y="2561856"/>
          <a:ext cx="2807854" cy="25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Document" r:id="rId9" imgW="6590166" imgH="163760" progId="Word.Document.12">
                  <p:embed/>
                </p:oleObj>
              </mc:Choice>
              <mc:Fallback>
                <p:oleObj name="Document" r:id="rId9" imgW="6590166" imgH="163760" progId="Word.Document.12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406" r="62439"/>
                      <a:stretch>
                        <a:fillRect/>
                      </a:stretch>
                    </p:blipFill>
                    <p:spPr bwMode="auto">
                      <a:xfrm>
                        <a:off x="6336146" y="2561856"/>
                        <a:ext cx="2807854" cy="2575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3" name="Object 169"/>
          <p:cNvGraphicFramePr>
            <a:graphicFrameLocks noChangeAspect="1"/>
          </p:cNvGraphicFramePr>
          <p:nvPr/>
        </p:nvGraphicFramePr>
        <p:xfrm>
          <a:off x="6520404" y="3548038"/>
          <a:ext cx="3528292" cy="4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Document" r:id="rId12" imgW="6590166" imgH="318162" progId="Word.Document.12">
                  <p:embed/>
                </p:oleObj>
              </mc:Choice>
              <mc:Fallback>
                <p:oleObj name="Document" r:id="rId12" imgW="6590166" imgH="318162" progId="Word.Document.12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68" r="55501"/>
                      <a:stretch>
                        <a:fillRect/>
                      </a:stretch>
                    </p:blipFill>
                    <p:spPr bwMode="auto">
                      <a:xfrm>
                        <a:off x="6520404" y="3548038"/>
                        <a:ext cx="3528292" cy="4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4" name="Object 170"/>
          <p:cNvGraphicFramePr>
            <a:graphicFrameLocks noChangeAspect="1"/>
          </p:cNvGraphicFramePr>
          <p:nvPr/>
        </p:nvGraphicFramePr>
        <p:xfrm>
          <a:off x="6505575" y="4200754"/>
          <a:ext cx="3810000" cy="447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Document" r:id="rId15" imgW="6590166" imgH="318162" progId="Word.Document.12">
                  <p:embed/>
                </p:oleObj>
              </mc:Choice>
              <mc:Fallback>
                <p:oleObj name="Document" r:id="rId15" imgW="6590166" imgH="318162" progId="Word.Document.12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468" r="55501"/>
                      <a:stretch>
                        <a:fillRect/>
                      </a:stretch>
                    </p:blipFill>
                    <p:spPr bwMode="auto">
                      <a:xfrm>
                        <a:off x="6505575" y="4200754"/>
                        <a:ext cx="3810000" cy="447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MOSFET: On Resistance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67400" y="1066527"/>
            <a:ext cx="6172200" cy="457227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/>
              <a:t>PTC: Increase T</a:t>
            </a:r>
            <a:r>
              <a:rPr lang="en-US" sz="2400" baseline="-25000" dirty="0"/>
              <a:t>J</a:t>
            </a:r>
            <a:r>
              <a:rPr lang="en-US" sz="2400" dirty="0"/>
              <a:t>=Increase R</a:t>
            </a:r>
            <a:r>
              <a:rPr lang="en-US" sz="2400" baseline="-25000" dirty="0"/>
              <a:t>DS</a:t>
            </a:r>
          </a:p>
          <a:p>
            <a:r>
              <a:rPr lang="en-US" sz="2400" dirty="0"/>
              <a:t>NTC: Increase T</a:t>
            </a:r>
            <a:r>
              <a:rPr lang="en-US" sz="2400" baseline="-25000" dirty="0"/>
              <a:t>J</a:t>
            </a:r>
            <a:r>
              <a:rPr lang="en-US" sz="2400" dirty="0"/>
              <a:t>=Decrease R</a:t>
            </a:r>
            <a:r>
              <a:rPr lang="en-US" sz="2400" baseline="-25000" dirty="0"/>
              <a:t>DS</a:t>
            </a:r>
          </a:p>
          <a:p>
            <a:r>
              <a:rPr lang="en-US" sz="2400" dirty="0"/>
              <a:t>For Si MOSFET whenever V</a:t>
            </a:r>
            <a:r>
              <a:rPr lang="en-US" sz="2400" baseline="-25000" dirty="0"/>
              <a:t>GS</a:t>
            </a:r>
            <a:r>
              <a:rPr lang="en-US" sz="2400" dirty="0"/>
              <a:t>&gt;V</a:t>
            </a:r>
            <a:r>
              <a:rPr lang="en-US" sz="2400" baseline="-25000" dirty="0"/>
              <a:t>TH</a:t>
            </a:r>
            <a:r>
              <a:rPr lang="en-US" sz="2400" dirty="0"/>
              <a:t>, R</a:t>
            </a:r>
            <a:r>
              <a:rPr lang="en-US" sz="2400" baseline="-25000" dirty="0"/>
              <a:t>DS</a:t>
            </a:r>
            <a:r>
              <a:rPr lang="en-US" sz="2400" dirty="0"/>
              <a:t> has PTC</a:t>
            </a:r>
          </a:p>
          <a:p>
            <a:r>
              <a:rPr lang="en-US" sz="2400" dirty="0" err="1"/>
              <a:t>SiC</a:t>
            </a:r>
            <a:r>
              <a:rPr lang="en-US" sz="2400" dirty="0"/>
              <a:t> has NTC for V</a:t>
            </a:r>
            <a:r>
              <a:rPr lang="en-US" sz="2400" baseline="-25000" dirty="0"/>
              <a:t>GS</a:t>
            </a:r>
            <a:r>
              <a:rPr lang="en-US" sz="2400" dirty="0"/>
              <a:t>&lt;16 V</a:t>
            </a:r>
          </a:p>
          <a:p>
            <a:pPr lvl="1"/>
            <a:r>
              <a:rPr lang="el-GR" sz="2000" dirty="0">
                <a:latin typeface="Calibri"/>
              </a:rPr>
              <a:t>Δ</a:t>
            </a:r>
            <a:r>
              <a:rPr lang="en-US" sz="2000" dirty="0">
                <a:latin typeface="Calibri"/>
              </a:rPr>
              <a:t>R</a:t>
            </a:r>
            <a:r>
              <a:rPr lang="en-US" sz="2000" baseline="-25000" dirty="0">
                <a:latin typeface="Calibri"/>
              </a:rPr>
              <a:t>DS</a:t>
            </a:r>
            <a:r>
              <a:rPr lang="en-US" sz="2000" dirty="0">
                <a:latin typeface="Calibri"/>
              </a:rPr>
              <a:t>/</a:t>
            </a:r>
            <a:r>
              <a:rPr lang="el-GR" sz="2000" dirty="0">
                <a:latin typeface="Calibri"/>
              </a:rPr>
              <a:t>Δ</a:t>
            </a:r>
            <a:r>
              <a:rPr lang="en-US" sz="2000" dirty="0">
                <a:latin typeface="Calibri"/>
              </a:rPr>
              <a:t>T</a:t>
            </a:r>
            <a:r>
              <a:rPr lang="en-US" sz="2000" baseline="-25000" dirty="0">
                <a:latin typeface="Calibri"/>
              </a:rPr>
              <a:t>J</a:t>
            </a:r>
            <a:r>
              <a:rPr lang="en-US" sz="2000" dirty="0">
                <a:latin typeface="Calibri"/>
              </a:rPr>
              <a:t> slope is negative</a:t>
            </a:r>
            <a:endParaRPr lang="en-US" sz="2000" dirty="0"/>
          </a:p>
          <a:p>
            <a:pPr lvl="1"/>
            <a:r>
              <a:rPr lang="en-US" sz="2000" dirty="0"/>
              <a:t>Can not be easily paralleled for V</a:t>
            </a:r>
            <a:r>
              <a:rPr lang="en-US" sz="2000" baseline="-25000" dirty="0"/>
              <a:t>GS</a:t>
            </a:r>
            <a:r>
              <a:rPr lang="en-US" sz="2000" dirty="0"/>
              <a:t>&lt;16 V</a:t>
            </a:r>
          </a:p>
          <a:p>
            <a:endParaRPr lang="en-US" sz="2400" dirty="0"/>
          </a:p>
          <a:p>
            <a:r>
              <a:rPr lang="en-US" sz="2400" dirty="0"/>
              <a:t>R</a:t>
            </a:r>
            <a:r>
              <a:rPr lang="en-US" sz="2400" baseline="-25000" dirty="0"/>
              <a:t>DS</a:t>
            </a:r>
            <a:r>
              <a:rPr lang="en-US" sz="2400" dirty="0"/>
              <a:t>≈R</a:t>
            </a:r>
            <a:r>
              <a:rPr lang="en-US" sz="2400" baseline="-25000" dirty="0"/>
              <a:t>CH</a:t>
            </a:r>
            <a:r>
              <a:rPr lang="en-US" sz="2400" dirty="0"/>
              <a:t>+R</a:t>
            </a:r>
            <a:r>
              <a:rPr lang="en-US" sz="2400" baseline="-25000" dirty="0"/>
              <a:t>DRIFT</a:t>
            </a:r>
            <a:r>
              <a:rPr lang="en-US" sz="2400" dirty="0"/>
              <a:t>+R</a:t>
            </a:r>
            <a:r>
              <a:rPr lang="en-US" sz="2400" baseline="-25000" dirty="0"/>
              <a:t>J</a:t>
            </a:r>
          </a:p>
          <a:p>
            <a:pPr lvl="1"/>
            <a:r>
              <a:rPr lang="en-US" sz="2000" dirty="0"/>
              <a:t>R</a:t>
            </a:r>
            <a:r>
              <a:rPr lang="en-US" sz="2000" baseline="-25000" dirty="0"/>
              <a:t>DRIFT</a:t>
            </a:r>
            <a:r>
              <a:rPr lang="en-US" sz="2000" dirty="0"/>
              <a:t>+R</a:t>
            </a:r>
            <a:r>
              <a:rPr lang="en-US" sz="2000" baseline="-25000" dirty="0"/>
              <a:t>J</a:t>
            </a:r>
            <a:r>
              <a:rPr lang="en-US" sz="2000" dirty="0"/>
              <a:t> are PTC resistances</a:t>
            </a:r>
          </a:p>
          <a:p>
            <a:pPr lvl="2"/>
            <a:r>
              <a:rPr lang="en-US" sz="1600" dirty="0"/>
              <a:t>Dominant at high V</a:t>
            </a:r>
            <a:r>
              <a:rPr lang="en-US" sz="1600" baseline="-25000" dirty="0"/>
              <a:t>GS</a:t>
            </a:r>
          </a:p>
          <a:p>
            <a:pPr lvl="1"/>
            <a:r>
              <a:rPr lang="en-US" sz="2000" dirty="0"/>
              <a:t>R</a:t>
            </a:r>
            <a:r>
              <a:rPr lang="en-US" sz="2000" baseline="-25000" dirty="0"/>
              <a:t>CH</a:t>
            </a:r>
            <a:r>
              <a:rPr lang="en-US" sz="2000" dirty="0"/>
              <a:t> is NTC resistance</a:t>
            </a:r>
          </a:p>
          <a:p>
            <a:pPr lvl="2"/>
            <a:r>
              <a:rPr lang="en-US" sz="1600" dirty="0"/>
              <a:t>Dominant at low V</a:t>
            </a:r>
            <a:r>
              <a:rPr lang="en-US" sz="1600" baseline="-25000" dirty="0"/>
              <a:t>GS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" name="Picture 26" descr="SiC Tech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116" y="1122406"/>
            <a:ext cx="5486400" cy="3778980"/>
          </a:xfrm>
          <a:prstGeom prst="rect">
            <a:avLst/>
          </a:prstGeom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56922" y="5498068"/>
            <a:ext cx="48381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Gate driver should be rated for VDD ≥ 25 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MOSFET: Internal Gate Resistance, R</a:t>
            </a:r>
            <a:r>
              <a:rPr lang="en-US" altLang="x-none" baseline="-25000" dirty="0">
                <a:latin typeface="Franklin Gothic Demi" charset="0"/>
                <a:ea typeface="ＭＳ Ｐゴシック" charset="-128"/>
              </a:rPr>
              <a:t>GI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67400" y="1295127"/>
            <a:ext cx="6324600" cy="38509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6075" indent="-346075">
              <a:buFont typeface="Arial" pitchFamily="34" charset="0"/>
              <a:buChar char="•"/>
            </a:pPr>
            <a:r>
              <a:rPr lang="en-US" sz="2400" dirty="0">
                <a:cs typeface="L Helvetica Light"/>
              </a:rPr>
              <a:t>Relatively high R</a:t>
            </a:r>
            <a:r>
              <a:rPr lang="en-US" sz="2400" baseline="-25000" dirty="0">
                <a:cs typeface="L Helvetica Light"/>
              </a:rPr>
              <a:t>GI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 dirty="0">
                <a:cs typeface="L Helvetica Light"/>
              </a:rPr>
              <a:t>Much lower C</a:t>
            </a:r>
            <a:r>
              <a:rPr lang="en-US" sz="2400" baseline="-25000" dirty="0">
                <a:cs typeface="L Helvetica Light"/>
              </a:rPr>
              <a:t>ISS</a:t>
            </a:r>
          </a:p>
          <a:p>
            <a:pPr marL="346075" indent="-346075">
              <a:buFont typeface="Arial" pitchFamily="34" charset="0"/>
              <a:buChar char="•"/>
            </a:pPr>
            <a:r>
              <a:rPr lang="en-US" sz="2400" dirty="0">
                <a:cs typeface="L Helvetica Light"/>
              </a:rPr>
              <a:t>Slightly lower C</a:t>
            </a:r>
            <a:r>
              <a:rPr lang="en-US" sz="2400" baseline="-25000" dirty="0">
                <a:cs typeface="L Helvetica Light"/>
              </a:rPr>
              <a:t>GD</a:t>
            </a:r>
            <a:r>
              <a:rPr lang="en-US" sz="2400" dirty="0">
                <a:cs typeface="L Helvetica Light"/>
              </a:rPr>
              <a:t> &amp; C</a:t>
            </a:r>
            <a:r>
              <a:rPr lang="en-US" sz="2400" baseline="-25000" dirty="0">
                <a:cs typeface="L Helvetica Light"/>
              </a:rPr>
              <a:t>OSS</a:t>
            </a:r>
          </a:p>
          <a:p>
            <a:r>
              <a:rPr lang="en-US" sz="2400" dirty="0"/>
              <a:t>R</a:t>
            </a:r>
            <a:r>
              <a:rPr lang="en-US" sz="2400" baseline="-25000" dirty="0"/>
              <a:t>GI</a:t>
            </a:r>
            <a:r>
              <a:rPr lang="en-US" sz="2400" dirty="0"/>
              <a:t> is inversely proportional to die size</a:t>
            </a:r>
          </a:p>
          <a:p>
            <a:r>
              <a:rPr lang="en-US" sz="2400" dirty="0"/>
              <a:t>Smaller </a:t>
            </a:r>
            <a:r>
              <a:rPr lang="en-US" sz="2400" dirty="0" err="1"/>
              <a:t>SiC</a:t>
            </a:r>
            <a:r>
              <a:rPr lang="en-US" sz="2400" dirty="0"/>
              <a:t> die means higher R</a:t>
            </a:r>
            <a:r>
              <a:rPr lang="en-US" sz="2400" baseline="-25000" dirty="0"/>
              <a:t>GI</a:t>
            </a:r>
          </a:p>
          <a:p>
            <a:r>
              <a:rPr lang="en-US" sz="2400" dirty="0"/>
              <a:t>But….</a:t>
            </a:r>
          </a:p>
          <a:p>
            <a:pPr lvl="1"/>
            <a:r>
              <a:rPr lang="en-US" sz="2000" dirty="0"/>
              <a:t>Lower Q</a:t>
            </a:r>
            <a:r>
              <a:rPr lang="en-US" sz="2000" baseline="-25000" dirty="0"/>
              <a:t>G</a:t>
            </a:r>
          </a:p>
          <a:p>
            <a:pPr lvl="1"/>
            <a:r>
              <a:rPr lang="en-US" sz="2000" dirty="0"/>
              <a:t>Lower </a:t>
            </a:r>
            <a:r>
              <a:rPr lang="en-US" sz="2000" dirty="0" err="1"/>
              <a:t>C</a:t>
            </a:r>
            <a:r>
              <a:rPr lang="en-US" sz="2000" baseline="-25000" dirty="0" err="1"/>
              <a:t>iss</a:t>
            </a:r>
            <a:endParaRPr lang="en-US" sz="2000" baseline="-25000" dirty="0"/>
          </a:p>
          <a:p>
            <a:pPr lvl="1"/>
            <a:r>
              <a:rPr lang="en-US" sz="2000" dirty="0"/>
              <a:t>Lower </a:t>
            </a:r>
            <a:r>
              <a:rPr lang="en-US" sz="2000" dirty="0" err="1"/>
              <a:t>R</a:t>
            </a:r>
            <a:r>
              <a:rPr lang="en-US" sz="2000" baseline="-25000" dirty="0" err="1"/>
              <a:t>GI</a:t>
            </a:r>
            <a:r>
              <a:rPr lang="en-US" sz="2000" dirty="0" err="1"/>
              <a:t>xC</a:t>
            </a:r>
            <a:r>
              <a:rPr lang="en-US" sz="2000" baseline="-25000" dirty="0" err="1"/>
              <a:t>iss</a:t>
            </a:r>
            <a:r>
              <a:rPr lang="en-US" sz="2000" dirty="0"/>
              <a:t> time constant</a:t>
            </a:r>
          </a:p>
          <a:p>
            <a:pPr lvl="1"/>
            <a:endParaRPr lang="en-US" sz="2000" dirty="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57200" y="1295400"/>
          <a:ext cx="4953000" cy="457199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58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07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67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7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j-lt"/>
                        <a:ea typeface="Batang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SiC_1</a:t>
                      </a:r>
                      <a:endParaRPr lang="en-US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SiC_2</a:t>
                      </a:r>
                      <a:endParaRPr lang="en-US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Si_1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SJ FET</a:t>
                      </a:r>
                      <a:endParaRPr lang="en-US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Si_2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/>
                        <a:t>SJ FET</a:t>
                      </a:r>
                      <a:endParaRPr lang="en-US" sz="16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B</a:t>
                      </a:r>
                      <a:r>
                        <a:rPr lang="en-US" sz="1600" baseline="-25000" dirty="0"/>
                        <a:t>VDSS</a:t>
                      </a:r>
                      <a:r>
                        <a:rPr lang="en-US" sz="1600" dirty="0"/>
                        <a:t> (V)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1200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1200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900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650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I</a:t>
                      </a:r>
                      <a:r>
                        <a:rPr lang="en-US" sz="1600" baseline="-25000"/>
                        <a:t>D</a:t>
                      </a:r>
                      <a:r>
                        <a:rPr lang="en-US" sz="1600"/>
                        <a:t> (A)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19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22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36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15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</a:t>
                      </a:r>
                      <a:r>
                        <a:rPr lang="en-US" sz="1600" baseline="-25000"/>
                        <a:t>DS</a:t>
                      </a:r>
                      <a:r>
                        <a:rPr lang="en-US" sz="1600"/>
                        <a:t> (mΩ)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160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120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130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Q</a:t>
                      </a:r>
                      <a:r>
                        <a:rPr lang="en-US" sz="1600" baseline="-25000"/>
                        <a:t>G</a:t>
                      </a:r>
                      <a:r>
                        <a:rPr lang="en-US" sz="1600"/>
                        <a:t> (nC)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34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62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270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35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Q</a:t>
                      </a:r>
                      <a:r>
                        <a:rPr lang="en-US" sz="1600" baseline="-25000"/>
                        <a:t>GD</a:t>
                      </a:r>
                      <a:r>
                        <a:rPr lang="en-US" sz="1600"/>
                        <a:t> (nC)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14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20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115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11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</a:t>
                      </a:r>
                      <a:r>
                        <a:rPr lang="en-US" sz="1600" baseline="-25000"/>
                        <a:t>ISS</a:t>
                      </a:r>
                      <a:r>
                        <a:rPr lang="en-US" sz="1600"/>
                        <a:t> (pF)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525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1200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6800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1670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</a:t>
                      </a:r>
                      <a:r>
                        <a:rPr lang="en-US" sz="1600" baseline="-25000" dirty="0"/>
                        <a:t>OSS</a:t>
                      </a:r>
                      <a:r>
                        <a:rPr lang="en-US" sz="1600" dirty="0"/>
                        <a:t> (pF)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47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45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330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26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V</a:t>
                      </a:r>
                      <a:r>
                        <a:rPr lang="en-US" sz="1600" baseline="-25000"/>
                        <a:t>GS</a:t>
                      </a:r>
                      <a:r>
                        <a:rPr lang="en-US" sz="1600"/>
                        <a:t> (V)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-5 to 20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-6 to 22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±20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±20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V</a:t>
                      </a:r>
                      <a:r>
                        <a:rPr lang="en-US" sz="1600" baseline="-25000"/>
                        <a:t>GS(TH)</a:t>
                      </a:r>
                      <a:r>
                        <a:rPr lang="en-US" sz="1600"/>
                        <a:t> (V)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2.5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2.8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3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3.5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</a:t>
                      </a:r>
                      <a:r>
                        <a:rPr lang="en-US" sz="1600" baseline="-25000"/>
                        <a:t>GI</a:t>
                      </a:r>
                      <a:r>
                        <a:rPr lang="en-US" sz="1600"/>
                        <a:t> (Ω)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6.5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13.7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0.9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R</a:t>
                      </a:r>
                      <a:r>
                        <a:rPr lang="en-US" sz="1600" baseline="-25000"/>
                        <a:t>GI</a:t>
                      </a:r>
                      <a:r>
                        <a:rPr lang="en-US" sz="1600"/>
                        <a:t>xC</a:t>
                      </a:r>
                      <a:r>
                        <a:rPr lang="en-US" sz="1600" baseline="-25000"/>
                        <a:t>ISS</a:t>
                      </a:r>
                      <a:r>
                        <a:rPr lang="en-US" sz="1600"/>
                        <a:t> (ns)</a:t>
                      </a:r>
                      <a:endParaRPr lang="en-US" sz="160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+mn-ea"/>
                        </a:rPr>
                        <a:t>3.4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+mn-ea"/>
                        </a:rPr>
                        <a:t>16.4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+mn-ea"/>
                        </a:rPr>
                        <a:t>6.1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+mn-ea"/>
                        </a:rPr>
                        <a:t>1.7</a:t>
                      </a:r>
                      <a:endParaRPr lang="en-US" sz="160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146040"/>
            <a:ext cx="4953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715000" y="5146040"/>
            <a:ext cx="63786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Gate driver output impedance should be as low as possible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x-none" dirty="0" err="1">
                <a:latin typeface="Franklin Gothic Demi" charset="0"/>
                <a:ea typeface="ＭＳ Ｐゴシック" charset="-128"/>
              </a:rPr>
              <a:t>SiC</a:t>
            </a:r>
            <a:r>
              <a:rPr lang="en-US" altLang="x-none" dirty="0">
                <a:latin typeface="Franklin Gothic Demi" charset="0"/>
                <a:ea typeface="ＭＳ Ｐゴシック" charset="-128"/>
              </a:rPr>
              <a:t> MOSFET: Gate Charge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67400" y="1066527"/>
            <a:ext cx="6324600" cy="39626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/>
              <a:t>Gate charge loss limits operating frequency</a:t>
            </a:r>
          </a:p>
          <a:p>
            <a:r>
              <a:rPr lang="en-US" sz="2400" dirty="0"/>
              <a:t>Negative gate drive during off-time</a:t>
            </a:r>
          </a:p>
          <a:p>
            <a:pPr lvl="1"/>
            <a:r>
              <a:rPr lang="en-US" sz="2000" dirty="0"/>
              <a:t>R</a:t>
            </a:r>
            <a:r>
              <a:rPr lang="en-US" sz="2000" baseline="-25000" dirty="0"/>
              <a:t>GI</a:t>
            </a:r>
            <a:r>
              <a:rPr lang="en-US" sz="2000" dirty="0"/>
              <a:t> is high</a:t>
            </a:r>
          </a:p>
          <a:p>
            <a:pPr lvl="1"/>
            <a:r>
              <a:rPr lang="en-US" sz="2000" dirty="0"/>
              <a:t>V</a:t>
            </a:r>
            <a:r>
              <a:rPr lang="en-US" sz="2000" baseline="-25000" dirty="0"/>
              <a:t>GS</a:t>
            </a:r>
            <a:r>
              <a:rPr lang="en-US" sz="2000" dirty="0"/>
              <a:t>&lt;0 V to ensure fast dV</a:t>
            </a:r>
            <a:r>
              <a:rPr lang="en-US" sz="2000" baseline="-25000" dirty="0"/>
              <a:t>DS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endParaRPr lang="en-US" sz="2000" dirty="0"/>
          </a:p>
          <a:p>
            <a:pPr lvl="1"/>
            <a:r>
              <a:rPr lang="en-US" sz="2000" dirty="0" err="1"/>
              <a:t>dV</a:t>
            </a:r>
            <a:r>
              <a:rPr lang="en-US" sz="2000" baseline="-25000" dirty="0" err="1"/>
              <a:t>DS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 immunity against low V</a:t>
            </a:r>
            <a:r>
              <a:rPr lang="en-US" sz="2000" baseline="-25000" dirty="0"/>
              <a:t>TH</a:t>
            </a:r>
            <a:endParaRPr lang="en-US" sz="2000" dirty="0"/>
          </a:p>
          <a:p>
            <a:r>
              <a:rPr lang="en-US" sz="2400" dirty="0"/>
              <a:t>Miller plateau</a:t>
            </a:r>
          </a:p>
          <a:p>
            <a:pPr lvl="1"/>
            <a:r>
              <a:rPr lang="en-US" sz="2000" dirty="0"/>
              <a:t>Higher V</a:t>
            </a:r>
            <a:r>
              <a:rPr lang="en-US" sz="2000" baseline="-25000" dirty="0"/>
              <a:t>GS</a:t>
            </a:r>
            <a:r>
              <a:rPr lang="en-US" sz="2000" dirty="0"/>
              <a:t> compared to Si</a:t>
            </a:r>
          </a:p>
          <a:p>
            <a:pPr lvl="1"/>
            <a:r>
              <a:rPr lang="en-US" sz="2000" dirty="0"/>
              <a:t>Not flat due to low g</a:t>
            </a:r>
            <a:r>
              <a:rPr lang="en-US" sz="2000" baseline="-25000" dirty="0"/>
              <a:t>m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Medium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404040"/>
                </a:solidFill>
                <a:latin typeface="Franklin Gothic Book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F41E60-1D8F-BD43-848C-A23C6A926F1D}" type="slidenum">
              <a:rPr lang="en-US" altLang="x-none" sz="1200">
                <a:latin typeface="Franklin Gothic Book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x-none" sz="1200">
              <a:latin typeface="Franklin Gothic Book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1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56922" y="5498068"/>
            <a:ext cx="549862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Gate driver should be rated for -5 V&lt;V</a:t>
            </a:r>
            <a:r>
              <a:rPr lang="en-US" b="1" baseline="-25000" dirty="0"/>
              <a:t>GS(MIN)</a:t>
            </a:r>
            <a:r>
              <a:rPr lang="en-US" b="1" dirty="0"/>
              <a:t>&lt;-2 V</a:t>
            </a:r>
          </a:p>
        </p:txBody>
      </p:sp>
      <p:pic>
        <p:nvPicPr>
          <p:cNvPr id="17" name="Picture 16" descr="SiC Tech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99223"/>
            <a:ext cx="5486400" cy="3829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On Semiconductor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N" id="{D58E42E6-382B-7445-B75A-7482A088D068}" vid="{6AFC7DE5-CE11-F24B-B14B-6E5D99A91D1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ysClr val="window" lastClr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</Template>
  <TotalTime>14989</TotalTime>
  <Words>1652</Words>
  <Application>Microsoft Office PowerPoint</Application>
  <PresentationFormat>Widescreen</PresentationFormat>
  <Paragraphs>402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Batang</vt:lpstr>
      <vt:lpstr>ＭＳ Ｐゴシック</vt:lpstr>
      <vt:lpstr>SimSun</vt:lpstr>
      <vt:lpstr>Arial</vt:lpstr>
      <vt:lpstr>Calibri</vt:lpstr>
      <vt:lpstr>Franklin Gothic Book</vt:lpstr>
      <vt:lpstr>Franklin Gothic Demi</vt:lpstr>
      <vt:lpstr>Franklin Gothic Medium</vt:lpstr>
      <vt:lpstr>L Helvetica Light</vt:lpstr>
      <vt:lpstr>Times New Roman</vt:lpstr>
      <vt:lpstr>ON</vt:lpstr>
      <vt:lpstr>Internal Use Only</vt:lpstr>
      <vt:lpstr>Confidential</vt:lpstr>
      <vt:lpstr>Visio</vt:lpstr>
      <vt:lpstr>Document</vt:lpstr>
      <vt:lpstr>SiC MOSFETs: Gate Drive Optimization</vt:lpstr>
      <vt:lpstr>Agenda</vt:lpstr>
      <vt:lpstr>SiC Introduction</vt:lpstr>
      <vt:lpstr>Si Verses WBG Material Properties</vt:lpstr>
      <vt:lpstr>SiC MOSFET Characteristics</vt:lpstr>
      <vt:lpstr>SiC MOSFET: ID vs VDS Output Characteristics</vt:lpstr>
      <vt:lpstr>SiC MOSFET: On Resistance</vt:lpstr>
      <vt:lpstr>SiC MOSFET: Internal Gate Resistance, RGI</vt:lpstr>
      <vt:lpstr>SiC MOSFET: Gate Charge</vt:lpstr>
      <vt:lpstr>SiC MOSFET Dynamic Switching</vt:lpstr>
      <vt:lpstr>SiC MOSFET Switching: Turn-On</vt:lpstr>
      <vt:lpstr>SiC MOSFET Switching: Turn-Off</vt:lpstr>
      <vt:lpstr>SiC MOSFET Gate Driver Requirements</vt:lpstr>
      <vt:lpstr>Discrete SiC Gate Drive Circuit</vt:lpstr>
      <vt:lpstr>SiC “Discrete” Gate Drive Example</vt:lpstr>
      <vt:lpstr>Integrated SiC Gate Drive Circuit</vt:lpstr>
      <vt:lpstr>NCP51705 SiC Gate Driver</vt:lpstr>
      <vt:lpstr>NCP51705 DESAT</vt:lpstr>
      <vt:lpstr>NCP51705 VEE Charge Pump, VEESET</vt:lpstr>
      <vt:lpstr>NCP51705 UVSET</vt:lpstr>
      <vt:lpstr>NCP51705 UVSET, HV Start-Up Considerations</vt:lpstr>
      <vt:lpstr>NCP51705 Package</vt:lpstr>
      <vt:lpstr>NCP51705 Start Up</vt:lpstr>
      <vt:lpstr>NCP51705 VEE Start Up</vt:lpstr>
      <vt:lpstr>NCP51705 Shut Down</vt:lpstr>
      <vt:lpstr>NCP51705 Propagation Delay</vt:lpstr>
      <vt:lpstr>NCP51705 DESAT</vt:lpstr>
      <vt:lpstr>NCP51705 Mini EVB</vt:lpstr>
      <vt:lpstr>NCP51705 Mini EVB</vt:lpstr>
      <vt:lpstr>Parametric Test Results</vt:lpstr>
      <vt:lpstr>Double Pulse Test</vt:lpstr>
      <vt:lpstr>VGS Dynamic Switching</vt:lpstr>
      <vt:lpstr>VDS Dynamic Switching, Vary RGATE</vt:lpstr>
      <vt:lpstr>VDS Dynamic Switching</vt:lpstr>
      <vt:lpstr>Closing Summary</vt:lpstr>
    </vt:vector>
  </TitlesOfParts>
  <Company>Fairchild Semiconductor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 ENERGY EFFICIENCY.</dc:title>
  <dc:creator>Steve Mappus</dc:creator>
  <cp:lastModifiedBy>Eric Glatfelter</cp:lastModifiedBy>
  <cp:revision>274</cp:revision>
  <cp:lastPrinted>2018-08-22T21:51:28Z</cp:lastPrinted>
  <dcterms:created xsi:type="dcterms:W3CDTF">2017-07-19T18:20:43Z</dcterms:created>
  <dcterms:modified xsi:type="dcterms:W3CDTF">2019-02-05T22:25:29Z</dcterms:modified>
</cp:coreProperties>
</file>