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sldIdLst>
    <p:sldId id="262" r:id="rId6"/>
    <p:sldId id="265" r:id="rId7"/>
    <p:sldId id="273" r:id="rId8"/>
    <p:sldId id="274" r:id="rId9"/>
    <p:sldId id="266" r:id="rId10"/>
    <p:sldId id="267" r:id="rId11"/>
    <p:sldId id="268" r:id="rId12"/>
    <p:sldId id="271" r:id="rId13"/>
    <p:sldId id="270" r:id="rId14"/>
    <p:sldId id="272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dobe 명조 Std Acro M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dobe 명조 Std Acro M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dobe 명조 Std Acro M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dobe 명조 Std Acro M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dobe 명조 Std Acro M" charset="-127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Adobe 명조 Std Acro M" charset="-127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Adobe 명조 Std Acro M" charset="-127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Adobe 명조 Std Acro M" charset="-127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Adobe 명조 Std Acro M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D5584"/>
    <a:srgbClr val="5C90CC"/>
    <a:srgbClr val="2D8435"/>
    <a:srgbClr val="2D7131"/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79" autoAdjust="0"/>
    <p:restoredTop sz="90929"/>
  </p:normalViewPr>
  <p:slideViewPr>
    <p:cSldViewPr>
      <p:cViewPr varScale="1">
        <p:scale>
          <a:sx n="122" d="100"/>
          <a:sy n="122" d="100"/>
        </p:scale>
        <p:origin x="-90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 userDrawn="1"/>
        </p:nvSpPr>
        <p:spPr bwMode="auto">
          <a:xfrm>
            <a:off x="593725" y="6629400"/>
            <a:ext cx="64166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fld id="{29C3FB6F-9F40-4043-BC57-1A1FB33BE123}" type="slidenum">
              <a:rPr lang="en-US" sz="800" i="1">
                <a:solidFill>
                  <a:schemeClr val="bg1"/>
                </a:solidFill>
              </a:rPr>
              <a:pPr>
                <a:defRPr/>
              </a:pPr>
              <a:t>‹#›</a:t>
            </a:fld>
            <a:r>
              <a:rPr lang="en-US" sz="800" i="1" dirty="0">
                <a:solidFill>
                  <a:schemeClr val="bg1"/>
                </a:solidFill>
              </a:rPr>
              <a:t>  • </a:t>
            </a:r>
            <a:r>
              <a:rPr lang="en-US" sz="800" i="1" dirty="0" smtClean="0">
                <a:solidFill>
                  <a:schemeClr val="bg1"/>
                </a:solidFill>
              </a:rPr>
              <a:t>Jose</a:t>
            </a:r>
            <a:r>
              <a:rPr lang="en-US" sz="800" i="1" baseline="0" dirty="0" smtClean="0">
                <a:solidFill>
                  <a:schemeClr val="bg1"/>
                </a:solidFill>
              </a:rPr>
              <a:t> Capilla</a:t>
            </a:r>
            <a:r>
              <a:rPr lang="en-US" sz="800" i="1" dirty="0" smtClean="0">
                <a:solidFill>
                  <a:schemeClr val="bg1"/>
                </a:solidFill>
              </a:rPr>
              <a:t> </a:t>
            </a:r>
            <a:r>
              <a:rPr lang="en-US" sz="800" i="1" dirty="0">
                <a:solidFill>
                  <a:schemeClr val="bg1"/>
                </a:solidFill>
              </a:rPr>
              <a:t>• </a:t>
            </a:r>
            <a:r>
              <a:rPr lang="en-US" sz="800" i="1" dirty="0" smtClean="0">
                <a:solidFill>
                  <a:schemeClr val="bg1"/>
                </a:solidFill>
              </a:rPr>
              <a:t>Sept-2011                                   NCP1250  SIMPLIS MODELS &amp; SIMULATION BENCHES            </a:t>
            </a:r>
            <a:endParaRPr lang="en-US" dirty="0"/>
          </a:p>
        </p:txBody>
      </p:sp>
      <p:pic>
        <p:nvPicPr>
          <p:cNvPr id="6" name="Picture 9" descr="ONVert-3DShadow-L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914400"/>
            <a:ext cx="2901950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86200"/>
            <a:ext cx="777240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257800"/>
            <a:ext cx="6400800" cy="1143000"/>
          </a:xfrm>
        </p:spPr>
        <p:txBody>
          <a:bodyPr/>
          <a:lstStyle>
            <a:lvl1pPr marL="0" indent="0" algn="ctr">
              <a:buFontTx/>
              <a:buNone/>
              <a:defRPr sz="180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228600"/>
            <a:ext cx="22479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228600"/>
            <a:ext cx="65913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66800"/>
            <a:ext cx="42672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2672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 userDrawn="1"/>
        </p:nvSpPr>
        <p:spPr bwMode="auto">
          <a:xfrm flipV="1">
            <a:off x="0" y="6248400"/>
            <a:ext cx="9144000" cy="609600"/>
          </a:xfrm>
          <a:prstGeom prst="rect">
            <a:avLst/>
          </a:prstGeom>
          <a:gradFill rotWithShape="0">
            <a:gsLst>
              <a:gs pos="0">
                <a:srgbClr val="3D5584"/>
              </a:gs>
              <a:gs pos="50000">
                <a:srgbClr val="5C90CC"/>
              </a:gs>
              <a:gs pos="100000">
                <a:srgbClr val="3D5584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7" name="Picture 17" descr="ONHoriz-3DNoShad-White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58000" y="6270625"/>
            <a:ext cx="198120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28600"/>
            <a:ext cx="899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66800"/>
            <a:ext cx="8686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 userDrawn="1"/>
        </p:nvSpPr>
        <p:spPr bwMode="auto">
          <a:xfrm>
            <a:off x="593725" y="6542088"/>
            <a:ext cx="24352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fld id="{4715D6D4-8067-4C2C-A557-415FF10B9BEB}" type="slidenum">
              <a:rPr lang="en-US" sz="800" i="1">
                <a:solidFill>
                  <a:schemeClr val="bg1"/>
                </a:solidFill>
              </a:rPr>
              <a:pPr>
                <a:defRPr/>
              </a:pPr>
              <a:t>‹#›</a:t>
            </a:fld>
            <a:r>
              <a:rPr lang="en-US" sz="800" i="1" dirty="0">
                <a:solidFill>
                  <a:schemeClr val="bg1"/>
                </a:solidFill>
              </a:rPr>
              <a:t>  • </a:t>
            </a:r>
            <a:r>
              <a:rPr lang="en-US" sz="800" i="1" dirty="0" smtClean="0">
                <a:solidFill>
                  <a:schemeClr val="bg1"/>
                </a:solidFill>
              </a:rPr>
              <a:t>Jose Capilla </a:t>
            </a:r>
            <a:r>
              <a:rPr lang="en-US" sz="800" i="1" dirty="0">
                <a:solidFill>
                  <a:schemeClr val="bg1"/>
                </a:solidFill>
              </a:rPr>
              <a:t>• </a:t>
            </a:r>
            <a:r>
              <a:rPr lang="en-US" sz="800" i="1" dirty="0" smtClean="0">
                <a:solidFill>
                  <a:schemeClr val="bg1"/>
                </a:solidFill>
              </a:rPr>
              <a:t>September-2011</a:t>
            </a:r>
            <a:endParaRPr lang="en-US" sz="800" i="1" dirty="0">
              <a:solidFill>
                <a:schemeClr val="bg1"/>
              </a:solidFill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 userDrawn="1"/>
        </p:nvSpPr>
        <p:spPr bwMode="auto">
          <a:xfrm>
            <a:off x="3199686" y="6542088"/>
            <a:ext cx="274305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800" i="1" dirty="0" smtClean="0">
                <a:solidFill>
                  <a:schemeClr val="bg1"/>
                </a:solidFill>
              </a:rPr>
              <a:t>NCP1250 SIMPLIS MODEL &amp; SIMULATION BENCHES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 flipV="1">
            <a:off x="0" y="0"/>
            <a:ext cx="9144000" cy="76200"/>
          </a:xfrm>
          <a:prstGeom prst="rect">
            <a:avLst/>
          </a:prstGeom>
          <a:gradFill rotWithShape="0">
            <a:gsLst>
              <a:gs pos="0">
                <a:srgbClr val="3D5584"/>
              </a:gs>
              <a:gs pos="50000">
                <a:srgbClr val="5C90CC"/>
              </a:gs>
              <a:gs pos="100000">
                <a:srgbClr val="3D5584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2D8435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2D8435"/>
          </a:solidFill>
          <a:latin typeface="Arial" charset="0"/>
          <a:ea typeface="Adobe 명조 Std Acro M" charset="-127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2D8435"/>
          </a:solidFill>
          <a:latin typeface="Arial" charset="0"/>
          <a:ea typeface="Adobe 명조 Std Acro M" charset="-127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2D8435"/>
          </a:solidFill>
          <a:latin typeface="Arial" charset="0"/>
          <a:ea typeface="Adobe 명조 Std Acro M" charset="-127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2D8435"/>
          </a:solidFill>
          <a:latin typeface="Arial" charset="0"/>
          <a:ea typeface="Adobe 명조 Std Acro M" charset="-127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2D8435"/>
          </a:solidFill>
          <a:latin typeface="Arial" charset="0"/>
          <a:ea typeface="Adobe 명조 Std Acro M" charset="-127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2D8435"/>
          </a:solidFill>
          <a:latin typeface="Arial" charset="0"/>
          <a:ea typeface="Adobe 명조 Std Acro M" charset="-127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2D8435"/>
          </a:solidFill>
          <a:latin typeface="Arial" charset="0"/>
          <a:ea typeface="Adobe 명조 Std Acro M" charset="-127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2D8435"/>
          </a:solidFill>
          <a:latin typeface="Arial" charset="0"/>
          <a:ea typeface="Adobe 명조 Std Acro M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nsemi.com/" TargetMode="External"/><Relationship Id="rId2" Type="http://schemas.openxmlformats.org/officeDocument/2006/relationships/hyperlink" Target="mailto:thierry.sutto@onsemi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NCP1250 SIMPLIS MODELS &amp; SIMULATION BENCHES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September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SUPPORT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438400" y="1981200"/>
            <a:ext cx="4927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en-US" sz="1800" dirty="0" smtClean="0">
                <a:solidFill>
                  <a:srgbClr val="80808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Models Developed by Jose Capilla</a:t>
            </a:r>
            <a:r>
              <a:rPr lang="en-US" sz="1800" dirty="0" smtClean="0">
                <a:solidFill>
                  <a:srgbClr val="1F497D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solidFill>
                  <a:srgbClr val="1F497D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solidFill>
                  <a:srgbClr val="80808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ON Semiconductor</a:t>
            </a:r>
            <a:br>
              <a:rPr lang="en-US" sz="1800" dirty="0" smtClean="0">
                <a:solidFill>
                  <a:srgbClr val="80808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fr-FR" sz="1800" dirty="0" smtClean="0">
                <a:solidFill>
                  <a:srgbClr val="80808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Tel: +33 5 3461 11 25</a:t>
            </a:r>
            <a:endParaRPr lang="en-US" sz="1800" dirty="0" smtClean="0">
              <a:solidFill>
                <a:srgbClr val="000000"/>
              </a:solidFill>
              <a:latin typeface="Arial" pitchFamily="34" charset="0"/>
            </a:endParaRPr>
          </a:p>
          <a:p>
            <a:pPr lvl="0"/>
            <a:r>
              <a:rPr lang="en-US" sz="1800" dirty="0" smtClean="0">
                <a:solidFill>
                  <a:srgbClr val="80808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email: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jose.capilla@onsemi.com</a:t>
            </a:r>
            <a:r>
              <a:rPr lang="en-US" sz="1800" dirty="0" smtClean="0">
                <a:solidFill>
                  <a:srgbClr val="80808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solidFill>
                  <a:srgbClr val="80808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Visit our Web site: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www.onsemi.com</a:t>
            </a:r>
            <a:endParaRPr lang="en-US" sz="18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GOAL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3665" y="1066800"/>
            <a:ext cx="90154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 smtClean="0"/>
              <a:t>PROVIDE NCP1250 MODELS AND SIMPLIS </a:t>
            </a:r>
            <a:r>
              <a:rPr lang="fr-FR" b="1" dirty="0" smtClean="0">
                <a:solidFill>
                  <a:srgbClr val="0000FF"/>
                </a:solidFill>
              </a:rPr>
              <a:t>( v6.1) </a:t>
            </a:r>
            <a:r>
              <a:rPr lang="fr-FR" b="1" dirty="0" smtClean="0"/>
              <a:t>BENCHES</a:t>
            </a:r>
          </a:p>
          <a:p>
            <a:pPr algn="ctr"/>
            <a:r>
              <a:rPr lang="fr-FR" b="1" dirty="0" smtClean="0"/>
              <a:t>FOR TRANSIENT AND AC ANALYSIS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92237" y="2743200"/>
            <a:ext cx="177375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/>
              <a:t>TRANSIENT</a:t>
            </a:r>
          </a:p>
          <a:p>
            <a:r>
              <a:rPr lang="fr-FR" sz="1800" b="1" dirty="0" smtClean="0"/>
              <a:t>SIMULATION</a:t>
            </a:r>
            <a:r>
              <a:rPr lang="fr-FR" dirty="0" smtClean="0"/>
              <a:t>  </a:t>
            </a:r>
            <a:endParaRPr lang="en-US" dirty="0"/>
          </a:p>
        </p:txBody>
      </p:sp>
      <p:sp>
        <p:nvSpPr>
          <p:cNvPr id="9" name="Left Brace 8"/>
          <p:cNvSpPr/>
          <p:nvPr/>
        </p:nvSpPr>
        <p:spPr bwMode="auto">
          <a:xfrm>
            <a:off x="2438400" y="2209800"/>
            <a:ext cx="457200" cy="160020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19400" y="2286000"/>
            <a:ext cx="4544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Startup, soft </a:t>
            </a:r>
            <a:r>
              <a:rPr lang="fr-FR" sz="1800" dirty="0" err="1" smtClean="0"/>
              <a:t>start</a:t>
            </a:r>
            <a:r>
              <a:rPr lang="fr-FR" sz="1800" dirty="0" smtClean="0"/>
              <a:t>, short circuit , </a:t>
            </a:r>
            <a:r>
              <a:rPr lang="fr-FR" sz="1800" dirty="0" err="1" smtClean="0"/>
              <a:t>ovp</a:t>
            </a:r>
            <a:r>
              <a:rPr lang="fr-FR" sz="1800" dirty="0" smtClean="0"/>
              <a:t> ,</a:t>
            </a:r>
            <a:r>
              <a:rPr lang="fr-FR" sz="1800" dirty="0" err="1" smtClean="0"/>
              <a:t>ocp</a:t>
            </a:r>
            <a:r>
              <a:rPr lang="fr-FR" sz="1800" dirty="0" smtClean="0"/>
              <a:t>…</a:t>
            </a:r>
            <a:endParaRPr lang="en-US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2895600" y="2743200"/>
            <a:ext cx="4053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err="1" smtClean="0"/>
              <a:t>Realistic</a:t>
            </a:r>
            <a:r>
              <a:rPr lang="fr-FR" sz="1800" dirty="0" smtClean="0"/>
              <a:t> </a:t>
            </a:r>
            <a:r>
              <a:rPr lang="fr-FR" sz="1800" dirty="0" err="1" smtClean="0"/>
              <a:t>waveform</a:t>
            </a:r>
            <a:r>
              <a:rPr lang="fr-FR" sz="1800" dirty="0" smtClean="0"/>
              <a:t> (</a:t>
            </a:r>
            <a:r>
              <a:rPr lang="fr-FR" sz="1800" dirty="0" err="1" smtClean="0"/>
              <a:t>parasitics</a:t>
            </a:r>
            <a:r>
              <a:rPr lang="fr-FR" sz="1800" dirty="0" smtClean="0"/>
              <a:t> </a:t>
            </a:r>
            <a:r>
              <a:rPr lang="fr-FR" sz="1800" dirty="0" err="1" smtClean="0"/>
              <a:t>effects</a:t>
            </a:r>
            <a:r>
              <a:rPr lang="fr-FR" sz="1800" dirty="0" smtClean="0"/>
              <a:t>)</a:t>
            </a:r>
            <a:endParaRPr lang="en-US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" y="4495800"/>
            <a:ext cx="177375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/>
              <a:t>POP &amp; AC</a:t>
            </a:r>
          </a:p>
          <a:p>
            <a:r>
              <a:rPr lang="fr-FR" sz="1800" b="1" dirty="0" smtClean="0"/>
              <a:t>SIMULATION</a:t>
            </a:r>
            <a:r>
              <a:rPr lang="fr-FR" dirty="0" smtClean="0"/>
              <a:t>  </a:t>
            </a:r>
            <a:endParaRPr lang="en-US" dirty="0"/>
          </a:p>
        </p:txBody>
      </p:sp>
      <p:sp>
        <p:nvSpPr>
          <p:cNvPr id="13" name="Left Brace 12"/>
          <p:cNvSpPr/>
          <p:nvPr/>
        </p:nvSpPr>
        <p:spPr bwMode="auto">
          <a:xfrm>
            <a:off x="2403363" y="4343400"/>
            <a:ext cx="457200" cy="91440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95600" y="4343400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Open </a:t>
            </a:r>
            <a:r>
              <a:rPr lang="fr-FR" sz="1800" dirty="0" err="1" smtClean="0"/>
              <a:t>Loop</a:t>
            </a:r>
            <a:r>
              <a:rPr lang="fr-FR" sz="1800" dirty="0" smtClean="0"/>
              <a:t> </a:t>
            </a:r>
            <a:r>
              <a:rPr lang="fr-FR" sz="1800" dirty="0" err="1" smtClean="0"/>
              <a:t>Bode</a:t>
            </a:r>
            <a:r>
              <a:rPr lang="fr-FR" sz="1800" dirty="0" smtClean="0"/>
              <a:t> Plots </a:t>
            </a:r>
            <a:endParaRPr lang="en-US" sz="1800" dirty="0"/>
          </a:p>
        </p:txBody>
      </p:sp>
      <p:sp>
        <p:nvSpPr>
          <p:cNvPr id="15" name="TextBox 14"/>
          <p:cNvSpPr txBox="1"/>
          <p:nvPr/>
        </p:nvSpPr>
        <p:spPr>
          <a:xfrm>
            <a:off x="2904791" y="4800600"/>
            <a:ext cx="4762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Gain </a:t>
            </a:r>
            <a:r>
              <a:rPr lang="fr-FR" sz="1800" dirty="0" err="1" smtClean="0"/>
              <a:t>Margin</a:t>
            </a:r>
            <a:r>
              <a:rPr lang="fr-FR" sz="1800" dirty="0" smtClean="0"/>
              <a:t> , Phase </a:t>
            </a:r>
            <a:r>
              <a:rPr lang="fr-FR" sz="1800" dirty="0" err="1" smtClean="0"/>
              <a:t>Margin</a:t>
            </a:r>
            <a:r>
              <a:rPr lang="fr-FR" sz="1800" dirty="0" smtClean="0"/>
              <a:t> , X-over </a:t>
            </a:r>
            <a:r>
              <a:rPr lang="fr-FR" sz="1800" dirty="0" err="1" smtClean="0"/>
              <a:t>Freq</a:t>
            </a:r>
            <a:r>
              <a:rPr lang="fr-FR" sz="1800" dirty="0" smtClean="0"/>
              <a:t> …</a:t>
            </a:r>
            <a:endParaRPr lang="en-US" sz="1800" dirty="0"/>
          </a:p>
        </p:txBody>
      </p:sp>
      <p:sp>
        <p:nvSpPr>
          <p:cNvPr id="17" name="TextBox 16"/>
          <p:cNvSpPr txBox="1"/>
          <p:nvPr/>
        </p:nvSpPr>
        <p:spPr>
          <a:xfrm>
            <a:off x="2930637" y="3276600"/>
            <a:ext cx="316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err="1" smtClean="0"/>
              <a:t>Clock</a:t>
            </a:r>
            <a:r>
              <a:rPr lang="fr-FR" sz="1800" dirty="0" smtClean="0"/>
              <a:t> </a:t>
            </a:r>
            <a:r>
              <a:rPr lang="fr-FR" sz="1800" dirty="0" err="1" smtClean="0"/>
              <a:t>Jittering</a:t>
            </a:r>
            <a:r>
              <a:rPr lang="fr-FR" sz="1800" dirty="0" smtClean="0"/>
              <a:t> </a:t>
            </a:r>
            <a:r>
              <a:rPr lang="fr-FR" sz="1800" dirty="0" err="1" smtClean="0"/>
              <a:t>effect</a:t>
            </a:r>
            <a:r>
              <a:rPr lang="fr-FR" sz="1800" dirty="0" smtClean="0"/>
              <a:t> , FFT …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NCP1250_SIMPLIS.zip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2057400"/>
            <a:ext cx="6681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1/ </a:t>
            </a:r>
            <a:r>
              <a:rPr lang="fr-FR" sz="1800" dirty="0" err="1" smtClean="0"/>
              <a:t>Unzip</a:t>
            </a:r>
            <a:r>
              <a:rPr lang="fr-FR" sz="1800" dirty="0" smtClean="0"/>
              <a:t> the file </a:t>
            </a:r>
            <a:r>
              <a:rPr lang="fr-FR" sz="1800" dirty="0" err="1" smtClean="0"/>
              <a:t>named</a:t>
            </a:r>
            <a:r>
              <a:rPr lang="fr-FR" sz="1800" dirty="0" smtClean="0"/>
              <a:t> </a:t>
            </a:r>
            <a:r>
              <a:rPr lang="fr-FR" sz="1800" dirty="0" smtClean="0"/>
              <a:t>NCP1250_252_SIMPLIS.zip </a:t>
            </a:r>
            <a:r>
              <a:rPr lang="fr-FR" sz="1800" dirty="0" smtClean="0"/>
              <a:t>in a </a:t>
            </a:r>
            <a:r>
              <a:rPr lang="fr-FR" sz="1800" dirty="0" err="1" smtClean="0"/>
              <a:t>folder</a:t>
            </a:r>
            <a:endParaRPr lang="en-US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2743200"/>
            <a:ext cx="7027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2/ </a:t>
            </a:r>
            <a:r>
              <a:rPr lang="fr-FR" sz="1800" dirty="0" smtClean="0"/>
              <a:t>Check the content of the </a:t>
            </a:r>
            <a:r>
              <a:rPr lang="fr-FR" sz="1800" dirty="0" err="1" smtClean="0"/>
              <a:t>folder</a:t>
            </a:r>
            <a:r>
              <a:rPr lang="fr-FR" sz="1800" dirty="0" smtClean="0"/>
              <a:t> </a:t>
            </a:r>
            <a:r>
              <a:rPr lang="fr-FR" sz="1800" dirty="0" err="1" smtClean="0"/>
              <a:t>after</a:t>
            </a:r>
            <a:r>
              <a:rPr lang="fr-FR" sz="1800" dirty="0" smtClean="0"/>
              <a:t> </a:t>
            </a:r>
            <a:r>
              <a:rPr lang="fr-FR" sz="1800" dirty="0" err="1" smtClean="0"/>
              <a:t>reading</a:t>
            </a:r>
            <a:r>
              <a:rPr lang="fr-FR" sz="1800" dirty="0" smtClean="0"/>
              <a:t> the </a:t>
            </a:r>
            <a:r>
              <a:rPr lang="fr-FR" sz="1800" dirty="0" err="1" smtClean="0"/>
              <a:t>following</a:t>
            </a:r>
            <a:r>
              <a:rPr lang="fr-FR" sz="1800" dirty="0" smtClean="0"/>
              <a:t> </a:t>
            </a:r>
            <a:r>
              <a:rPr lang="en-US" sz="1800" dirty="0" smtClean="0"/>
              <a:t>slides</a:t>
            </a:r>
            <a:endParaRPr lang="fr-FR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219200" y="3581400"/>
            <a:ext cx="73404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3/ </a:t>
            </a:r>
            <a:r>
              <a:rPr lang="fr-FR" sz="1800" dirty="0" err="1" smtClean="0"/>
              <a:t>After</a:t>
            </a:r>
            <a:r>
              <a:rPr lang="fr-FR" sz="1800" dirty="0" smtClean="0"/>
              <a:t> </a:t>
            </a:r>
            <a:r>
              <a:rPr lang="fr-FR" sz="1800" dirty="0" err="1" smtClean="0"/>
              <a:t>reading</a:t>
            </a:r>
            <a:r>
              <a:rPr lang="fr-FR" sz="1800" dirty="0" smtClean="0"/>
              <a:t> the </a:t>
            </a:r>
            <a:r>
              <a:rPr lang="fr-FR" sz="1800" dirty="0" err="1" smtClean="0"/>
              <a:t>following</a:t>
            </a:r>
            <a:r>
              <a:rPr lang="fr-FR" sz="1800" dirty="0" smtClean="0"/>
              <a:t> </a:t>
            </a:r>
            <a:r>
              <a:rPr lang="fr-FR" sz="1800" dirty="0" err="1" smtClean="0"/>
              <a:t>slides</a:t>
            </a:r>
            <a:r>
              <a:rPr lang="fr-FR" sz="1800" dirty="0" smtClean="0"/>
              <a:t> and </a:t>
            </a:r>
            <a:r>
              <a:rPr lang="fr-FR" sz="1800" dirty="0" err="1" smtClean="0"/>
              <a:t>being</a:t>
            </a:r>
            <a:r>
              <a:rPr lang="fr-FR" sz="1800" dirty="0" smtClean="0"/>
              <a:t> </a:t>
            </a:r>
            <a:r>
              <a:rPr lang="fr-FR" sz="1800" dirty="0" err="1" smtClean="0"/>
              <a:t>aware</a:t>
            </a:r>
            <a:r>
              <a:rPr lang="fr-FR" sz="1800" dirty="0" smtClean="0"/>
              <a:t> of </a:t>
            </a:r>
            <a:r>
              <a:rPr lang="fr-FR" sz="1800" dirty="0" err="1" smtClean="0"/>
              <a:t>what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what</a:t>
            </a:r>
            <a:endParaRPr lang="fr-FR" sz="1800" dirty="0" smtClean="0"/>
          </a:p>
          <a:p>
            <a:r>
              <a:rPr lang="fr-FR" sz="1800" dirty="0" smtClean="0"/>
              <a:t>      </a:t>
            </a:r>
            <a:r>
              <a:rPr lang="fr-FR" sz="1800" dirty="0" err="1" smtClean="0"/>
              <a:t>you</a:t>
            </a:r>
            <a:r>
              <a:rPr lang="fr-FR" sz="1800" dirty="0" smtClean="0"/>
              <a:t> </a:t>
            </a:r>
            <a:r>
              <a:rPr lang="fr-FR" sz="1800" dirty="0" err="1" smtClean="0"/>
              <a:t>can</a:t>
            </a:r>
            <a:r>
              <a:rPr lang="fr-FR" sz="1800" dirty="0" smtClean="0"/>
              <a:t> double click on </a:t>
            </a:r>
            <a:r>
              <a:rPr lang="fr-FR" sz="1800" dirty="0" err="1" smtClean="0"/>
              <a:t>any</a:t>
            </a:r>
            <a:r>
              <a:rPr lang="fr-FR" sz="1800" dirty="0" smtClean="0"/>
              <a:t>  .</a:t>
            </a:r>
            <a:r>
              <a:rPr lang="fr-FR" sz="1800" dirty="0" err="1" smtClean="0"/>
              <a:t>sxsch</a:t>
            </a:r>
            <a:r>
              <a:rPr lang="fr-FR" sz="1800" dirty="0" smtClean="0"/>
              <a:t>  file, </a:t>
            </a:r>
            <a:r>
              <a:rPr lang="fr-FR" sz="1800" dirty="0" err="1" smtClean="0"/>
              <a:t>run</a:t>
            </a:r>
            <a:r>
              <a:rPr lang="fr-FR" sz="1800" dirty="0" smtClean="0"/>
              <a:t> a SIMPLIS simulation</a:t>
            </a:r>
          </a:p>
          <a:p>
            <a:r>
              <a:rPr lang="fr-FR" sz="1800" dirty="0" smtClean="0"/>
              <a:t>       and plot </a:t>
            </a:r>
            <a:r>
              <a:rPr lang="fr-FR" sz="1800" dirty="0" err="1" smtClean="0"/>
              <a:t>any</a:t>
            </a:r>
            <a:r>
              <a:rPr lang="fr-FR" sz="1800" dirty="0" smtClean="0"/>
              <a:t> </a:t>
            </a:r>
            <a:r>
              <a:rPr lang="fr-FR" sz="1800" dirty="0" err="1" smtClean="0"/>
              <a:t>waveform</a:t>
            </a:r>
            <a:r>
              <a:rPr lang="fr-FR" sz="1800" dirty="0" smtClean="0"/>
              <a:t> </a:t>
            </a:r>
            <a:r>
              <a:rPr lang="fr-FR" sz="1800" dirty="0" err="1" smtClean="0"/>
              <a:t>you</a:t>
            </a:r>
            <a:r>
              <a:rPr lang="fr-FR" sz="1800" dirty="0" smtClean="0"/>
              <a:t> </a:t>
            </a:r>
            <a:r>
              <a:rPr lang="fr-FR" sz="1800" dirty="0" err="1" smtClean="0"/>
              <a:t>want</a:t>
            </a:r>
            <a:r>
              <a:rPr lang="fr-FR" sz="1800" dirty="0" smtClean="0"/>
              <a:t> to </a:t>
            </a:r>
            <a:r>
              <a:rPr lang="fr-FR" sz="1800" dirty="0" err="1" smtClean="0"/>
              <a:t>see</a:t>
            </a:r>
            <a:r>
              <a:rPr lang="fr-FR" sz="1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NCP1250_schemati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914400"/>
            <a:ext cx="7467600" cy="49099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91600" cy="533400"/>
          </a:xfrm>
        </p:spPr>
        <p:txBody>
          <a:bodyPr/>
          <a:lstStyle/>
          <a:p>
            <a:r>
              <a:rPr lang="fr-FR" dirty="0" smtClean="0"/>
              <a:t>SIMPLIS SCREEN SHOT</a:t>
            </a:r>
            <a:endParaRPr lang="en-US" dirty="0"/>
          </a:p>
        </p:txBody>
      </p:sp>
      <p:sp>
        <p:nvSpPr>
          <p:cNvPr id="5" name="Left Brace 4"/>
          <p:cNvSpPr/>
          <p:nvPr/>
        </p:nvSpPr>
        <p:spPr bwMode="auto">
          <a:xfrm>
            <a:off x="1143000" y="914400"/>
            <a:ext cx="304800" cy="4114800"/>
          </a:xfrm>
          <a:prstGeom prst="leftBrace">
            <a:avLst>
              <a:gd name="adj1" fmla="val 54487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667000"/>
            <a:ext cx="12293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 smtClean="0"/>
              <a:t>SCHEMATIC</a:t>
            </a:r>
          </a:p>
          <a:p>
            <a:pPr algn="ctr"/>
            <a:r>
              <a:rPr lang="fr-FR" sz="1400" b="1" dirty="0" smtClean="0"/>
              <a:t>WINDOW</a:t>
            </a:r>
            <a:endParaRPr lang="en-US" sz="1400" b="1" dirty="0"/>
          </a:p>
        </p:txBody>
      </p:sp>
      <p:sp>
        <p:nvSpPr>
          <p:cNvPr id="7" name="Left Brace 6"/>
          <p:cNvSpPr/>
          <p:nvPr/>
        </p:nvSpPr>
        <p:spPr bwMode="auto">
          <a:xfrm>
            <a:off x="1143000" y="5105400"/>
            <a:ext cx="304800" cy="685800"/>
          </a:xfrm>
          <a:prstGeom prst="leftBrace">
            <a:avLst>
              <a:gd name="adj1" fmla="val 25641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5105400"/>
            <a:ext cx="973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 smtClean="0"/>
              <a:t>F11</a:t>
            </a:r>
          </a:p>
          <a:p>
            <a:pPr algn="ctr"/>
            <a:r>
              <a:rPr lang="fr-FR" sz="1400" b="1" dirty="0" smtClean="0"/>
              <a:t>WINDOW</a:t>
            </a:r>
            <a:endParaRPr lang="en-US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19400" y="5181600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rgbClr val="0000FF"/>
                </a:solidFill>
              </a:rPr>
              <a:t>NCP1250</a:t>
            </a:r>
          </a:p>
          <a:p>
            <a:pPr algn="ctr"/>
            <a:r>
              <a:rPr lang="fr-FR" sz="1400" b="1" dirty="0" smtClean="0">
                <a:solidFill>
                  <a:srgbClr val="0000FF"/>
                </a:solidFill>
              </a:rPr>
              <a:t>MODEL</a:t>
            </a:r>
            <a:endParaRPr lang="en-US" sz="1400" b="1" dirty="0">
              <a:solidFill>
                <a:srgbClr val="0000FF"/>
              </a:solidFill>
            </a:endParaRPr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 bwMode="auto">
          <a:xfrm rot="10800000">
            <a:off x="2438400" y="5334000"/>
            <a:ext cx="381000" cy="10921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rot="10800000">
            <a:off x="7772400" y="2209800"/>
            <a:ext cx="457200" cy="1524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8181877" y="2133600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rgbClr val="0000FF"/>
                </a:solidFill>
              </a:rPr>
              <a:t>NCP1250</a:t>
            </a:r>
          </a:p>
          <a:p>
            <a:pPr algn="ctr"/>
            <a:r>
              <a:rPr lang="fr-FR" sz="1400" b="1" dirty="0" smtClean="0">
                <a:solidFill>
                  <a:srgbClr val="0000FF"/>
                </a:solidFill>
              </a:rPr>
              <a:t>SYMBOL</a:t>
            </a:r>
            <a:endParaRPr lang="en-US" sz="1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NCP1250 MODEL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13716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OTHER NCP1250 VERSIONS ( 25A,25C,25D) TO BE PROVIDED UPON REQUEST</a:t>
            </a:r>
            <a:endParaRPr lang="en-US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2971800"/>
            <a:ext cx="6609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NCP1250_252.txt    for </a:t>
            </a:r>
            <a:r>
              <a:rPr lang="fr-FR" sz="1800" dirty="0" err="1" smtClean="0"/>
              <a:t>transient</a:t>
            </a:r>
            <a:r>
              <a:rPr lang="fr-FR" sz="1800" dirty="0" smtClean="0"/>
              <a:t> simulation w/ or w/o </a:t>
            </a:r>
            <a:r>
              <a:rPr lang="fr-FR" sz="1800" dirty="0" err="1" smtClean="0"/>
              <a:t>parasitics</a:t>
            </a:r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3733800"/>
            <a:ext cx="4455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NCP1250_252_AC.txt   for AC simulation 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4648200"/>
            <a:ext cx="6866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NCP1250_252_JIT.txt  for </a:t>
            </a:r>
            <a:r>
              <a:rPr lang="fr-FR" sz="1800" dirty="0" err="1" smtClean="0"/>
              <a:t>transient</a:t>
            </a:r>
            <a:r>
              <a:rPr lang="fr-FR" sz="1800" dirty="0" smtClean="0"/>
              <a:t> simulation </a:t>
            </a:r>
            <a:r>
              <a:rPr lang="fr-FR" sz="1800" dirty="0" err="1" smtClean="0"/>
              <a:t>including</a:t>
            </a:r>
            <a:r>
              <a:rPr lang="fr-FR" sz="1800" dirty="0" smtClean="0"/>
              <a:t> CLK </a:t>
            </a:r>
            <a:r>
              <a:rPr lang="fr-FR" sz="1800" dirty="0" err="1" smtClean="0"/>
              <a:t>jitter</a:t>
            </a:r>
            <a:endParaRPr 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685800" y="5029200"/>
            <a:ext cx="4652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solidFill>
                  <a:srgbClr val="FF0000"/>
                </a:solidFill>
              </a:rPr>
              <a:t>NCP1250_252_JIT.txt </a:t>
            </a:r>
            <a:r>
              <a:rPr lang="fr-FR" sz="1400" dirty="0" err="1" smtClean="0">
                <a:solidFill>
                  <a:srgbClr val="FF0000"/>
                </a:solidFill>
              </a:rPr>
              <a:t>can</a:t>
            </a:r>
            <a:r>
              <a:rPr lang="fr-FR" sz="1400" dirty="0" smtClean="0">
                <a:solidFill>
                  <a:srgbClr val="FF0000"/>
                </a:solidFill>
              </a:rPr>
              <a:t> not </a:t>
            </a:r>
            <a:r>
              <a:rPr lang="fr-FR" sz="1400" dirty="0" err="1" smtClean="0">
                <a:solidFill>
                  <a:srgbClr val="FF0000"/>
                </a:solidFill>
              </a:rPr>
              <a:t>be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used</a:t>
            </a:r>
            <a:r>
              <a:rPr lang="fr-FR" sz="1400" dirty="0" smtClean="0">
                <a:solidFill>
                  <a:srgbClr val="FF0000"/>
                </a:solidFill>
              </a:rPr>
              <a:t> for AC simulation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3352800"/>
            <a:ext cx="65610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solidFill>
                  <a:srgbClr val="FF0000"/>
                </a:solidFill>
              </a:rPr>
              <a:t>NCP1250_252.txt  </a:t>
            </a:r>
            <a:r>
              <a:rPr lang="fr-FR" sz="1400" dirty="0" err="1" smtClean="0">
                <a:solidFill>
                  <a:srgbClr val="FF0000"/>
                </a:solidFill>
              </a:rPr>
              <a:t>can</a:t>
            </a:r>
            <a:r>
              <a:rPr lang="fr-FR" sz="1400" dirty="0" smtClean="0">
                <a:solidFill>
                  <a:srgbClr val="FF0000"/>
                </a:solidFill>
              </a:rPr>
              <a:t> not </a:t>
            </a:r>
            <a:r>
              <a:rPr lang="fr-FR" sz="1400" dirty="0" err="1" smtClean="0">
                <a:solidFill>
                  <a:srgbClr val="FF0000"/>
                </a:solidFill>
              </a:rPr>
              <a:t>be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used</a:t>
            </a:r>
            <a:r>
              <a:rPr lang="fr-FR" sz="1400" dirty="0" smtClean="0">
                <a:solidFill>
                  <a:srgbClr val="FF0000"/>
                </a:solidFill>
              </a:rPr>
              <a:t> for AC simulation (POP </a:t>
            </a:r>
            <a:r>
              <a:rPr lang="fr-FR" sz="1400" dirty="0" err="1" smtClean="0">
                <a:solidFill>
                  <a:srgbClr val="FF0000"/>
                </a:solidFill>
              </a:rPr>
              <a:t>was</a:t>
            </a:r>
            <a:r>
              <a:rPr lang="fr-FR" sz="1400" dirty="0" smtClean="0">
                <a:solidFill>
                  <a:srgbClr val="FF0000"/>
                </a:solidFill>
              </a:rPr>
              <a:t> not  </a:t>
            </a:r>
            <a:r>
              <a:rPr lang="fr-FR" sz="1400" dirty="0" err="1" smtClean="0">
                <a:solidFill>
                  <a:srgbClr val="FF0000"/>
                </a:solidFill>
              </a:rPr>
              <a:t>converging</a:t>
            </a:r>
            <a:r>
              <a:rPr lang="fr-FR" sz="1400" dirty="0" smtClean="0">
                <a:solidFill>
                  <a:srgbClr val="FF0000"/>
                </a:solidFill>
              </a:rPr>
              <a:t>)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" y="4038600"/>
            <a:ext cx="4911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solidFill>
                  <a:srgbClr val="FF0000"/>
                </a:solidFill>
              </a:rPr>
              <a:t>NCP1250_252_AC.txt  </a:t>
            </a:r>
            <a:r>
              <a:rPr lang="fr-FR" sz="1400" dirty="0" err="1" smtClean="0">
                <a:solidFill>
                  <a:srgbClr val="FF0000"/>
                </a:solidFill>
              </a:rPr>
              <a:t>works</a:t>
            </a:r>
            <a:r>
              <a:rPr lang="fr-FR" sz="1400" dirty="0" smtClean="0">
                <a:solidFill>
                  <a:srgbClr val="FF0000"/>
                </a:solidFill>
              </a:rPr>
              <a:t> on </a:t>
            </a:r>
            <a:r>
              <a:rPr lang="fr-FR" sz="1400" dirty="0" err="1" smtClean="0">
                <a:solidFill>
                  <a:srgbClr val="FF0000"/>
                </a:solidFill>
              </a:rPr>
              <a:t>Tran</a:t>
            </a:r>
            <a:r>
              <a:rPr lang="fr-FR" sz="1400" dirty="0" smtClean="0">
                <a:solidFill>
                  <a:srgbClr val="FF0000"/>
                </a:solidFill>
              </a:rPr>
              <a:t> simulation but </a:t>
            </a:r>
          </a:p>
          <a:p>
            <a:r>
              <a:rPr lang="fr-FR" sz="1400" dirty="0" smtClean="0">
                <a:solidFill>
                  <a:srgbClr val="FF0000"/>
                </a:solidFill>
              </a:rPr>
              <a:t>protection circuits have been </a:t>
            </a:r>
            <a:r>
              <a:rPr lang="fr-FR" sz="1400" dirty="0" err="1" smtClean="0">
                <a:solidFill>
                  <a:srgbClr val="FF0000"/>
                </a:solidFill>
              </a:rPr>
              <a:t>disabled</a:t>
            </a:r>
            <a:r>
              <a:rPr lang="fr-FR" sz="1400" dirty="0" smtClean="0">
                <a:solidFill>
                  <a:srgbClr val="FF0000"/>
                </a:solidFill>
              </a:rPr>
              <a:t> to help AC simulation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0" y="1981200"/>
            <a:ext cx="73150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NCP1250 MODELS ( ASCII FORMAT)  ARE SPECIFIED IN THE F11 </a:t>
            </a:r>
          </a:p>
          <a:p>
            <a:r>
              <a:rPr lang="fr-FR" sz="1800" dirty="0" smtClean="0"/>
              <a:t>WINDOW USING THE  .INCLUDE STATEMENT    </a:t>
            </a:r>
          </a:p>
          <a:p>
            <a:r>
              <a:rPr lang="fr-FR" sz="1800" dirty="0" smtClean="0"/>
              <a:t> </a:t>
            </a:r>
            <a:r>
              <a:rPr lang="fr-FR" sz="1800" dirty="0" err="1" smtClean="0"/>
              <a:t>e.g</a:t>
            </a:r>
            <a:r>
              <a:rPr lang="fr-FR" sz="1800" dirty="0" smtClean="0"/>
              <a:t>.    .INCLUDE NCP1250_252.txt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991600" cy="685800"/>
          </a:xfrm>
        </p:spPr>
        <p:txBody>
          <a:bodyPr/>
          <a:lstStyle/>
          <a:p>
            <a:r>
              <a:rPr lang="fr-FR" dirty="0" smtClean="0"/>
              <a:t>SIMULATION BENCHES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57600" y="1447800"/>
            <a:ext cx="4224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NCP1250_252_TR_Bench_fast.sxsch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7600" y="2133600"/>
            <a:ext cx="4925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800" dirty="0" smtClean="0"/>
              <a:t>.INCLUDE </a:t>
            </a:r>
            <a:r>
              <a:rPr lang="fr-FR" sz="1800" b="1" dirty="0" smtClean="0">
                <a:solidFill>
                  <a:srgbClr val="0000FF"/>
                </a:solidFill>
              </a:rPr>
              <a:t>NCP1250_252.txt </a:t>
            </a:r>
            <a:r>
              <a:rPr lang="fr-FR" sz="1800" dirty="0" smtClean="0"/>
              <a:t>(F11 WINDOW) </a:t>
            </a:r>
            <a:endParaRPr lang="en-US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3048000"/>
            <a:ext cx="668644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This </a:t>
            </a:r>
            <a:r>
              <a:rPr lang="fr-FR" sz="1800" dirty="0" err="1" smtClean="0"/>
              <a:t>bench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set to </a:t>
            </a:r>
            <a:r>
              <a:rPr lang="fr-FR" sz="1800" dirty="0" err="1" smtClean="0"/>
              <a:t>run</a:t>
            </a:r>
            <a:r>
              <a:rPr lang="fr-FR" sz="1800" dirty="0" smtClean="0"/>
              <a:t> </a:t>
            </a:r>
            <a:r>
              <a:rPr lang="fr-FR" sz="1800" dirty="0" err="1" smtClean="0"/>
              <a:t>fast</a:t>
            </a:r>
            <a:r>
              <a:rPr lang="fr-FR" sz="1800" dirty="0" smtClean="0"/>
              <a:t> </a:t>
            </a:r>
            <a:r>
              <a:rPr lang="fr-FR" sz="1800" dirty="0" err="1" smtClean="0"/>
              <a:t>transient</a:t>
            </a:r>
            <a:r>
              <a:rPr lang="fr-FR" sz="1800" dirty="0" smtClean="0"/>
              <a:t> simulations .</a:t>
            </a:r>
          </a:p>
          <a:p>
            <a:r>
              <a:rPr lang="fr-FR" sz="1800" dirty="0" smtClean="0"/>
              <a:t>The NCP1250_252  model </a:t>
            </a:r>
            <a:r>
              <a:rPr lang="fr-FR" sz="1800" dirty="0" err="1" smtClean="0"/>
              <a:t>includes</a:t>
            </a:r>
            <a:r>
              <a:rPr lang="fr-FR" sz="1800" dirty="0" smtClean="0"/>
              <a:t> all the </a:t>
            </a:r>
            <a:r>
              <a:rPr lang="fr-FR" sz="1800" dirty="0" err="1" smtClean="0"/>
              <a:t>features</a:t>
            </a:r>
            <a:r>
              <a:rPr lang="fr-FR" sz="1800" dirty="0" smtClean="0"/>
              <a:t> but the CLK</a:t>
            </a:r>
          </a:p>
          <a:p>
            <a:r>
              <a:rPr lang="fr-FR" sz="1800" dirty="0" err="1" smtClean="0"/>
              <a:t>jittering</a:t>
            </a:r>
            <a:r>
              <a:rPr lang="fr-FR" sz="1800" dirty="0" smtClean="0"/>
              <a:t> .</a:t>
            </a:r>
          </a:p>
          <a:p>
            <a:r>
              <a:rPr lang="fr-FR" sz="1800" dirty="0" smtClean="0"/>
              <a:t>The application </a:t>
            </a:r>
            <a:r>
              <a:rPr lang="fr-FR" sz="1800" dirty="0" err="1" smtClean="0"/>
              <a:t>schematic</a:t>
            </a:r>
            <a:r>
              <a:rPr lang="fr-FR" sz="1800" dirty="0" smtClean="0"/>
              <a:t> </a:t>
            </a:r>
            <a:r>
              <a:rPr lang="fr-FR" sz="1800" dirty="0" err="1" smtClean="0"/>
              <a:t>does</a:t>
            </a:r>
            <a:r>
              <a:rPr lang="fr-FR" sz="1800" dirty="0" smtClean="0"/>
              <a:t> not </a:t>
            </a:r>
            <a:r>
              <a:rPr lang="fr-FR" sz="1800" dirty="0" err="1" smtClean="0"/>
              <a:t>includes</a:t>
            </a:r>
            <a:r>
              <a:rPr lang="fr-FR" sz="1800" dirty="0" smtClean="0"/>
              <a:t> </a:t>
            </a:r>
            <a:r>
              <a:rPr lang="fr-FR" sz="1800" dirty="0" err="1" smtClean="0"/>
              <a:t>parasitics</a:t>
            </a:r>
            <a:r>
              <a:rPr lang="fr-FR" sz="1800" dirty="0" smtClean="0"/>
              <a:t> </a:t>
            </a:r>
          </a:p>
          <a:p>
            <a:r>
              <a:rPr lang="fr-FR" sz="1800" dirty="0" smtClean="0"/>
              <a:t>capacitance </a:t>
            </a:r>
            <a:r>
              <a:rPr lang="fr-FR" sz="1800" dirty="0" err="1" smtClean="0"/>
              <a:t>nor</a:t>
            </a:r>
            <a:r>
              <a:rPr lang="fr-FR" sz="1800" dirty="0" smtClean="0"/>
              <a:t> inductances and no </a:t>
            </a:r>
            <a:r>
              <a:rPr lang="fr-FR" sz="1800" dirty="0" err="1" smtClean="0"/>
              <a:t>snubbers</a:t>
            </a:r>
            <a:r>
              <a:rPr lang="fr-FR" sz="1800" dirty="0" smtClean="0"/>
              <a:t>, </a:t>
            </a:r>
            <a:r>
              <a:rPr lang="fr-FR" sz="1800" dirty="0" err="1" smtClean="0"/>
              <a:t>resulting</a:t>
            </a:r>
            <a:endParaRPr lang="fr-FR" sz="1800" dirty="0" smtClean="0"/>
          </a:p>
          <a:p>
            <a:r>
              <a:rPr lang="fr-FR" sz="1800" dirty="0" smtClean="0"/>
              <a:t>in </a:t>
            </a:r>
            <a:r>
              <a:rPr lang="fr-FR" sz="1800" dirty="0" err="1" smtClean="0"/>
              <a:t>very</a:t>
            </a:r>
            <a:r>
              <a:rPr lang="fr-FR" sz="1800" dirty="0" smtClean="0"/>
              <a:t> </a:t>
            </a:r>
            <a:r>
              <a:rPr lang="fr-FR" sz="1800" dirty="0" err="1" smtClean="0"/>
              <a:t>fast</a:t>
            </a:r>
            <a:r>
              <a:rPr lang="fr-FR" sz="1800" dirty="0" smtClean="0"/>
              <a:t> </a:t>
            </a:r>
            <a:r>
              <a:rPr lang="fr-FR" sz="1800" dirty="0" err="1" smtClean="0"/>
              <a:t>transient</a:t>
            </a:r>
            <a:r>
              <a:rPr lang="fr-FR" sz="1800" dirty="0" smtClean="0"/>
              <a:t> simulation.</a:t>
            </a:r>
          </a:p>
          <a:p>
            <a:endParaRPr lang="en-US" dirty="0"/>
          </a:p>
        </p:txBody>
      </p:sp>
      <p:sp>
        <p:nvSpPr>
          <p:cNvPr id="7" name="Right Arrow 6"/>
          <p:cNvSpPr/>
          <p:nvPr/>
        </p:nvSpPr>
        <p:spPr bwMode="auto">
          <a:xfrm>
            <a:off x="2667000" y="2209800"/>
            <a:ext cx="7620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5400" y="213360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MODEL</a:t>
            </a:r>
          </a:p>
        </p:txBody>
      </p:sp>
      <p:sp>
        <p:nvSpPr>
          <p:cNvPr id="9" name="Right Arrow 8"/>
          <p:cNvSpPr/>
          <p:nvPr/>
        </p:nvSpPr>
        <p:spPr bwMode="auto">
          <a:xfrm>
            <a:off x="2590800" y="1524000"/>
            <a:ext cx="7620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5400" y="144780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BENCH</a:t>
            </a:r>
            <a:endParaRPr lang="en-US" sz="1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SIMULATION BENCHES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33800" y="1600200"/>
            <a:ext cx="3685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NCP1250_252_TR_Bench.sxsch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7600" y="2133600"/>
            <a:ext cx="4797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800" dirty="0" smtClean="0"/>
              <a:t>.INCLUDE </a:t>
            </a:r>
            <a:r>
              <a:rPr lang="fr-FR" sz="1800" b="1" dirty="0" smtClean="0">
                <a:solidFill>
                  <a:srgbClr val="0000FF"/>
                </a:solidFill>
              </a:rPr>
              <a:t>NCP1250_252.txt  </a:t>
            </a:r>
            <a:r>
              <a:rPr lang="fr-FR" sz="1800" dirty="0" smtClean="0"/>
              <a:t>(F11 </a:t>
            </a:r>
            <a:r>
              <a:rPr lang="fr-FR" sz="1800" dirty="0" err="1" smtClean="0"/>
              <a:t>Window</a:t>
            </a:r>
            <a:r>
              <a:rPr lang="fr-FR" sz="1800" dirty="0" smtClean="0"/>
              <a:t>) </a:t>
            </a:r>
            <a:endParaRPr lang="en-US" sz="1800" dirty="0"/>
          </a:p>
        </p:txBody>
      </p:sp>
      <p:sp>
        <p:nvSpPr>
          <p:cNvPr id="6" name="Right Arrow 5"/>
          <p:cNvSpPr/>
          <p:nvPr/>
        </p:nvSpPr>
        <p:spPr bwMode="auto">
          <a:xfrm>
            <a:off x="2514600" y="1676400"/>
            <a:ext cx="7620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160020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BENCH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2514600" y="2209800"/>
            <a:ext cx="7620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2133600"/>
            <a:ext cx="1018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MODEL</a:t>
            </a:r>
          </a:p>
          <a:p>
            <a:r>
              <a:rPr lang="fr-FR" sz="1800" dirty="0" smtClean="0"/>
              <a:t>  </a:t>
            </a:r>
            <a:endParaRPr lang="en-US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2980015"/>
            <a:ext cx="76962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This </a:t>
            </a:r>
            <a:r>
              <a:rPr lang="fr-FR" sz="1800" dirty="0" err="1" smtClean="0"/>
              <a:t>bench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set to </a:t>
            </a:r>
            <a:r>
              <a:rPr lang="fr-FR" sz="1800" dirty="0" err="1" smtClean="0"/>
              <a:t>run</a:t>
            </a:r>
            <a:r>
              <a:rPr lang="fr-FR" sz="1800" dirty="0" smtClean="0"/>
              <a:t> </a:t>
            </a:r>
            <a:r>
              <a:rPr lang="fr-FR" sz="1800" dirty="0" err="1" smtClean="0"/>
              <a:t>transient</a:t>
            </a:r>
            <a:r>
              <a:rPr lang="fr-FR" sz="1800" dirty="0" smtClean="0"/>
              <a:t> simulations </a:t>
            </a:r>
            <a:r>
              <a:rPr lang="fr-FR" sz="1800" dirty="0" err="1" smtClean="0"/>
              <a:t>showing</a:t>
            </a:r>
            <a:endParaRPr lang="fr-FR" sz="1800" dirty="0" smtClean="0"/>
          </a:p>
          <a:p>
            <a:r>
              <a:rPr lang="fr-FR" sz="1800" dirty="0" smtClean="0"/>
              <a:t>the </a:t>
            </a:r>
            <a:r>
              <a:rPr lang="fr-FR" sz="1800" dirty="0" err="1" smtClean="0"/>
              <a:t>details</a:t>
            </a:r>
            <a:r>
              <a:rPr lang="fr-FR" sz="1800" dirty="0" smtClean="0"/>
              <a:t>  of signal </a:t>
            </a:r>
            <a:r>
              <a:rPr lang="fr-FR" sz="1800" dirty="0" err="1" smtClean="0"/>
              <a:t>ringing</a:t>
            </a:r>
            <a:r>
              <a:rPr lang="fr-FR" sz="1800" dirty="0" smtClean="0"/>
              <a:t> due to </a:t>
            </a:r>
            <a:r>
              <a:rPr lang="fr-FR" sz="1800" dirty="0" err="1" smtClean="0"/>
              <a:t>parasitic</a:t>
            </a:r>
            <a:r>
              <a:rPr lang="fr-FR" sz="1800" dirty="0" smtClean="0"/>
              <a:t> </a:t>
            </a:r>
            <a:r>
              <a:rPr lang="fr-FR" sz="1800" dirty="0" err="1" smtClean="0"/>
              <a:t>capacitors</a:t>
            </a:r>
            <a:endParaRPr lang="fr-FR" sz="1800" dirty="0" smtClean="0"/>
          </a:p>
          <a:p>
            <a:r>
              <a:rPr lang="fr-FR" sz="1800" dirty="0" smtClean="0"/>
              <a:t>and </a:t>
            </a:r>
            <a:r>
              <a:rPr lang="fr-FR" sz="1800" dirty="0" err="1" smtClean="0"/>
              <a:t>inductors</a:t>
            </a:r>
            <a:r>
              <a:rPr lang="fr-FR" sz="1800" dirty="0" smtClean="0"/>
              <a:t> and how the </a:t>
            </a:r>
            <a:r>
              <a:rPr lang="fr-FR" sz="1800" dirty="0" err="1" smtClean="0"/>
              <a:t>ringings</a:t>
            </a:r>
            <a:r>
              <a:rPr lang="fr-FR" sz="1800" dirty="0" smtClean="0"/>
              <a:t> are </a:t>
            </a:r>
            <a:r>
              <a:rPr lang="fr-FR" sz="1800" dirty="0" err="1" smtClean="0"/>
              <a:t>damped</a:t>
            </a:r>
            <a:r>
              <a:rPr lang="fr-FR" sz="1800" dirty="0" smtClean="0"/>
              <a:t> by the </a:t>
            </a:r>
            <a:r>
              <a:rPr lang="fr-FR" sz="1800" dirty="0" err="1" smtClean="0"/>
              <a:t>snubbers</a:t>
            </a:r>
            <a:r>
              <a:rPr lang="fr-FR" sz="1800" dirty="0" smtClean="0"/>
              <a:t>.</a:t>
            </a:r>
          </a:p>
          <a:p>
            <a:r>
              <a:rPr lang="fr-FR" sz="1800" dirty="0" smtClean="0"/>
              <a:t>The NCP1250_252  model </a:t>
            </a:r>
            <a:r>
              <a:rPr lang="fr-FR" sz="1800" dirty="0" err="1" smtClean="0"/>
              <a:t>includes</a:t>
            </a:r>
            <a:r>
              <a:rPr lang="fr-FR" sz="1800" dirty="0" smtClean="0"/>
              <a:t> all the </a:t>
            </a:r>
            <a:r>
              <a:rPr lang="fr-FR" sz="1800" dirty="0" err="1" smtClean="0"/>
              <a:t>features</a:t>
            </a:r>
            <a:r>
              <a:rPr lang="fr-FR" sz="1800" dirty="0" smtClean="0"/>
              <a:t> but the CLK  </a:t>
            </a:r>
            <a:r>
              <a:rPr lang="fr-FR" sz="1800" dirty="0" err="1" smtClean="0"/>
              <a:t>jittering</a:t>
            </a:r>
            <a:r>
              <a:rPr lang="fr-FR" sz="1800" dirty="0" smtClean="0"/>
              <a:t> .</a:t>
            </a:r>
          </a:p>
          <a:p>
            <a:r>
              <a:rPr lang="fr-FR" sz="1800" dirty="0" smtClean="0"/>
              <a:t>The application </a:t>
            </a:r>
            <a:r>
              <a:rPr lang="fr-FR" sz="1800" dirty="0" err="1" smtClean="0"/>
              <a:t>schematic</a:t>
            </a:r>
            <a:r>
              <a:rPr lang="fr-FR" sz="1800" dirty="0" smtClean="0"/>
              <a:t> </a:t>
            </a:r>
            <a:r>
              <a:rPr lang="fr-FR" sz="1800" dirty="0" err="1" smtClean="0"/>
              <a:t>does</a:t>
            </a:r>
            <a:r>
              <a:rPr lang="fr-FR" sz="1800" dirty="0" smtClean="0"/>
              <a:t> </a:t>
            </a:r>
            <a:r>
              <a:rPr lang="fr-FR" sz="1800" dirty="0" err="1" smtClean="0"/>
              <a:t>include</a:t>
            </a:r>
            <a:r>
              <a:rPr lang="fr-FR" sz="1800" dirty="0" smtClean="0"/>
              <a:t> </a:t>
            </a:r>
            <a:r>
              <a:rPr lang="fr-FR" sz="1800" dirty="0" err="1" smtClean="0"/>
              <a:t>parasitic</a:t>
            </a:r>
            <a:r>
              <a:rPr lang="fr-FR" sz="1800" dirty="0" smtClean="0"/>
              <a:t> </a:t>
            </a:r>
          </a:p>
          <a:p>
            <a:r>
              <a:rPr lang="fr-FR" sz="1800" dirty="0" smtClean="0"/>
              <a:t>capacitances and inductances as </a:t>
            </a:r>
            <a:r>
              <a:rPr lang="fr-FR" sz="1800" dirty="0" err="1" smtClean="0"/>
              <a:t>well</a:t>
            </a:r>
            <a:r>
              <a:rPr lang="fr-FR" sz="1800" dirty="0" smtClean="0"/>
              <a:t> as </a:t>
            </a:r>
            <a:r>
              <a:rPr lang="fr-FR" sz="1800" dirty="0" err="1" smtClean="0"/>
              <a:t>snubbers</a:t>
            </a:r>
            <a:r>
              <a:rPr lang="fr-FR" sz="1800" dirty="0" smtClean="0"/>
              <a:t>.</a:t>
            </a:r>
          </a:p>
          <a:p>
            <a:r>
              <a:rPr lang="fr-FR" sz="1800" dirty="0" smtClean="0"/>
              <a:t>The </a:t>
            </a:r>
            <a:r>
              <a:rPr lang="fr-FR" sz="1800" dirty="0" err="1" smtClean="0"/>
              <a:t>results</a:t>
            </a:r>
            <a:r>
              <a:rPr lang="fr-FR" sz="1800" dirty="0" smtClean="0"/>
              <a:t> are </a:t>
            </a:r>
            <a:r>
              <a:rPr lang="fr-FR" sz="1800" dirty="0" err="1" smtClean="0"/>
              <a:t>very</a:t>
            </a:r>
            <a:r>
              <a:rPr lang="fr-FR" sz="1800" dirty="0" smtClean="0"/>
              <a:t> </a:t>
            </a:r>
            <a:r>
              <a:rPr lang="fr-FR" sz="1800" dirty="0" err="1" smtClean="0"/>
              <a:t>realistic</a:t>
            </a:r>
            <a:r>
              <a:rPr lang="fr-FR" sz="1800" dirty="0" smtClean="0"/>
              <a:t> but  </a:t>
            </a:r>
            <a:r>
              <a:rPr lang="fr-FR" sz="1800" dirty="0" err="1" smtClean="0"/>
              <a:t>transient</a:t>
            </a:r>
            <a:r>
              <a:rPr lang="fr-FR" sz="1800" dirty="0" smtClean="0"/>
              <a:t> simulation </a:t>
            </a:r>
            <a:r>
              <a:rPr lang="fr-FR" sz="1800" dirty="0" err="1" smtClean="0"/>
              <a:t>is</a:t>
            </a:r>
            <a:r>
              <a:rPr lang="fr-FR" sz="1800" dirty="0" smtClean="0"/>
              <a:t> slow.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SIMULATION BENCHES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00400" y="1447800"/>
            <a:ext cx="486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NCP1250_252_TR_Bench_wclkjitter.sxsch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76600" y="2057400"/>
            <a:ext cx="5297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800" dirty="0" smtClean="0"/>
              <a:t>.INCLUDE </a:t>
            </a:r>
            <a:r>
              <a:rPr lang="fr-FR" sz="1800" b="1" dirty="0" smtClean="0">
                <a:solidFill>
                  <a:srgbClr val="0000FF"/>
                </a:solidFill>
              </a:rPr>
              <a:t>NCP1250_252_JIT.txt</a:t>
            </a:r>
            <a:r>
              <a:rPr lang="fr-FR" sz="1800" dirty="0" smtClean="0"/>
              <a:t> (F11 WINDOW)</a:t>
            </a:r>
            <a:endParaRPr lang="en-US" sz="1800" dirty="0"/>
          </a:p>
        </p:txBody>
      </p:sp>
      <p:sp>
        <p:nvSpPr>
          <p:cNvPr id="6" name="Right Arrow 5"/>
          <p:cNvSpPr/>
          <p:nvPr/>
        </p:nvSpPr>
        <p:spPr bwMode="auto">
          <a:xfrm>
            <a:off x="2286000" y="1524000"/>
            <a:ext cx="7620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144780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BENCH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2286000" y="2133600"/>
            <a:ext cx="7620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205740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MODEL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3400" y="2743200"/>
            <a:ext cx="86106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800" dirty="0" smtClean="0"/>
              <a:t>This </a:t>
            </a:r>
            <a:r>
              <a:rPr lang="fr-FR" sz="1800" dirty="0" err="1" smtClean="0"/>
              <a:t>bench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set to </a:t>
            </a:r>
            <a:r>
              <a:rPr lang="fr-FR" sz="1800" dirty="0" err="1" smtClean="0"/>
              <a:t>run</a:t>
            </a:r>
            <a:r>
              <a:rPr lang="fr-FR" sz="1800" dirty="0" smtClean="0"/>
              <a:t> </a:t>
            </a:r>
            <a:r>
              <a:rPr lang="fr-FR" sz="1800" dirty="0" err="1" smtClean="0"/>
              <a:t>transient</a:t>
            </a:r>
            <a:r>
              <a:rPr lang="fr-FR" sz="1800" dirty="0" smtClean="0"/>
              <a:t> simulations </a:t>
            </a:r>
            <a:r>
              <a:rPr lang="fr-FR" sz="1800" dirty="0" err="1" smtClean="0"/>
              <a:t>showing</a:t>
            </a:r>
            <a:endParaRPr lang="fr-FR" sz="1800" dirty="0" smtClean="0"/>
          </a:p>
          <a:p>
            <a:r>
              <a:rPr lang="fr-FR" sz="1800" dirty="0" smtClean="0"/>
              <a:t>the </a:t>
            </a:r>
            <a:r>
              <a:rPr lang="fr-FR" sz="1800" dirty="0" err="1" smtClean="0"/>
              <a:t>details</a:t>
            </a:r>
            <a:r>
              <a:rPr lang="fr-FR" sz="1800" dirty="0" smtClean="0"/>
              <a:t>  of signal </a:t>
            </a:r>
            <a:r>
              <a:rPr lang="fr-FR" sz="1800" dirty="0" err="1" smtClean="0"/>
              <a:t>ringing</a:t>
            </a:r>
            <a:r>
              <a:rPr lang="fr-FR" sz="1800" dirty="0" smtClean="0"/>
              <a:t> due to </a:t>
            </a:r>
            <a:r>
              <a:rPr lang="fr-FR" sz="1800" dirty="0" err="1" smtClean="0"/>
              <a:t>parasitic</a:t>
            </a:r>
            <a:r>
              <a:rPr lang="fr-FR" sz="1800" dirty="0" smtClean="0"/>
              <a:t> </a:t>
            </a:r>
            <a:r>
              <a:rPr lang="fr-FR" sz="1800" dirty="0" err="1" smtClean="0"/>
              <a:t>capacitors</a:t>
            </a:r>
            <a:endParaRPr lang="fr-FR" sz="1800" dirty="0" smtClean="0"/>
          </a:p>
          <a:p>
            <a:r>
              <a:rPr lang="fr-FR" sz="1800" dirty="0" smtClean="0"/>
              <a:t>and </a:t>
            </a:r>
            <a:r>
              <a:rPr lang="fr-FR" sz="1800" dirty="0" err="1" smtClean="0"/>
              <a:t>inductors</a:t>
            </a:r>
            <a:r>
              <a:rPr lang="fr-FR" sz="1800" dirty="0" smtClean="0"/>
              <a:t> and how the </a:t>
            </a:r>
            <a:r>
              <a:rPr lang="fr-FR" sz="1800" dirty="0" err="1" smtClean="0"/>
              <a:t>ringings</a:t>
            </a:r>
            <a:r>
              <a:rPr lang="fr-FR" sz="1800" dirty="0" smtClean="0"/>
              <a:t> are </a:t>
            </a:r>
            <a:r>
              <a:rPr lang="fr-FR" sz="1800" dirty="0" err="1" smtClean="0"/>
              <a:t>damped</a:t>
            </a:r>
            <a:r>
              <a:rPr lang="fr-FR" sz="1800" dirty="0" smtClean="0"/>
              <a:t> by the </a:t>
            </a:r>
            <a:r>
              <a:rPr lang="fr-FR" sz="1800" dirty="0" err="1" smtClean="0"/>
              <a:t>snubbers</a:t>
            </a:r>
            <a:r>
              <a:rPr lang="fr-FR" sz="1800" dirty="0" smtClean="0"/>
              <a:t> </a:t>
            </a:r>
          </a:p>
          <a:p>
            <a:r>
              <a:rPr lang="fr-FR" sz="1800" dirty="0" smtClean="0"/>
              <a:t>the </a:t>
            </a:r>
            <a:r>
              <a:rPr lang="fr-FR" sz="1800" dirty="0" err="1" smtClean="0"/>
              <a:t>clk</a:t>
            </a:r>
            <a:r>
              <a:rPr lang="fr-FR" sz="1800" dirty="0" smtClean="0"/>
              <a:t> </a:t>
            </a:r>
            <a:r>
              <a:rPr lang="fr-FR" sz="1800" dirty="0" err="1" smtClean="0"/>
              <a:t>jittering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also</a:t>
            </a:r>
            <a:r>
              <a:rPr lang="fr-FR" sz="1800" dirty="0" smtClean="0"/>
              <a:t> </a:t>
            </a:r>
            <a:r>
              <a:rPr lang="fr-FR" sz="1800" dirty="0" err="1" smtClean="0"/>
              <a:t>included</a:t>
            </a:r>
            <a:r>
              <a:rPr lang="fr-FR" sz="1800" dirty="0" smtClean="0"/>
              <a:t> in the NCP1250_252 model.</a:t>
            </a:r>
          </a:p>
          <a:p>
            <a:r>
              <a:rPr lang="fr-FR" sz="1800" dirty="0" smtClean="0"/>
              <a:t>The application </a:t>
            </a:r>
            <a:r>
              <a:rPr lang="fr-FR" sz="1800" dirty="0" err="1" smtClean="0"/>
              <a:t>schematic</a:t>
            </a:r>
            <a:r>
              <a:rPr lang="fr-FR" sz="1800" dirty="0" smtClean="0"/>
              <a:t> </a:t>
            </a:r>
            <a:r>
              <a:rPr lang="fr-FR" sz="1800" dirty="0" err="1" smtClean="0"/>
              <a:t>does</a:t>
            </a:r>
            <a:r>
              <a:rPr lang="fr-FR" sz="1800" dirty="0" smtClean="0"/>
              <a:t> </a:t>
            </a:r>
            <a:r>
              <a:rPr lang="fr-FR" sz="1800" dirty="0" err="1" smtClean="0"/>
              <a:t>include</a:t>
            </a:r>
            <a:r>
              <a:rPr lang="fr-FR" sz="1800" dirty="0" smtClean="0"/>
              <a:t> </a:t>
            </a:r>
            <a:r>
              <a:rPr lang="fr-FR" sz="1800" dirty="0" err="1" smtClean="0"/>
              <a:t>parasitic</a:t>
            </a:r>
            <a:r>
              <a:rPr lang="fr-FR" sz="1800" dirty="0" smtClean="0"/>
              <a:t> </a:t>
            </a:r>
          </a:p>
          <a:p>
            <a:r>
              <a:rPr lang="fr-FR" sz="1800" dirty="0" smtClean="0"/>
              <a:t>capacitances and inductances as </a:t>
            </a:r>
            <a:r>
              <a:rPr lang="fr-FR" sz="1800" dirty="0" err="1" smtClean="0"/>
              <a:t>well</a:t>
            </a:r>
            <a:r>
              <a:rPr lang="fr-FR" sz="1800" dirty="0" smtClean="0"/>
              <a:t> as </a:t>
            </a:r>
            <a:r>
              <a:rPr lang="fr-FR" sz="1800" dirty="0" err="1" smtClean="0"/>
              <a:t>snubbers</a:t>
            </a:r>
            <a:r>
              <a:rPr lang="fr-FR" sz="1800" dirty="0" smtClean="0"/>
              <a:t>.</a:t>
            </a:r>
          </a:p>
          <a:p>
            <a:r>
              <a:rPr lang="fr-FR" sz="1800" dirty="0" smtClean="0"/>
              <a:t>The </a:t>
            </a:r>
            <a:r>
              <a:rPr lang="fr-FR" sz="1800" dirty="0" err="1" smtClean="0"/>
              <a:t>results</a:t>
            </a:r>
            <a:r>
              <a:rPr lang="fr-FR" sz="1800" dirty="0" smtClean="0"/>
              <a:t> are </a:t>
            </a:r>
            <a:r>
              <a:rPr lang="fr-FR" sz="1800" dirty="0" err="1" smtClean="0"/>
              <a:t>very</a:t>
            </a:r>
            <a:r>
              <a:rPr lang="fr-FR" sz="1800" dirty="0" smtClean="0"/>
              <a:t> </a:t>
            </a:r>
            <a:r>
              <a:rPr lang="fr-FR" sz="1800" dirty="0" err="1" smtClean="0"/>
              <a:t>realistic</a:t>
            </a:r>
            <a:r>
              <a:rPr lang="fr-FR" sz="1800" dirty="0" smtClean="0"/>
              <a:t> but  </a:t>
            </a:r>
            <a:r>
              <a:rPr lang="fr-FR" sz="1800" dirty="0" err="1" smtClean="0"/>
              <a:t>transient</a:t>
            </a:r>
            <a:r>
              <a:rPr lang="fr-FR" sz="1800" dirty="0" smtClean="0"/>
              <a:t> simulation </a:t>
            </a:r>
            <a:r>
              <a:rPr lang="fr-FR" sz="1800" dirty="0" err="1" smtClean="0"/>
              <a:t>is</a:t>
            </a:r>
            <a:r>
              <a:rPr lang="fr-FR" sz="1800" dirty="0" smtClean="0"/>
              <a:t> slow.</a:t>
            </a:r>
          </a:p>
          <a:p>
            <a:r>
              <a:rPr lang="fr-FR" sz="1800" dirty="0" smtClean="0"/>
              <a:t>FFT </a:t>
            </a:r>
            <a:r>
              <a:rPr lang="fr-FR" sz="1800" dirty="0" err="1" smtClean="0"/>
              <a:t>can</a:t>
            </a:r>
            <a:r>
              <a:rPr lang="fr-FR" sz="1800" dirty="0" smtClean="0"/>
              <a:t>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run</a:t>
            </a:r>
            <a:r>
              <a:rPr lang="fr-FR" sz="1800" dirty="0" smtClean="0"/>
              <a:t> on the </a:t>
            </a:r>
            <a:r>
              <a:rPr lang="fr-FR" sz="1800" dirty="0" err="1" smtClean="0"/>
              <a:t>simulated</a:t>
            </a:r>
            <a:r>
              <a:rPr lang="fr-FR" sz="1800" dirty="0" smtClean="0"/>
              <a:t> </a:t>
            </a:r>
            <a:r>
              <a:rPr lang="fr-FR" sz="1800" dirty="0" err="1" smtClean="0"/>
              <a:t>waveforms</a:t>
            </a:r>
            <a:r>
              <a:rPr lang="fr-FR" sz="1800" dirty="0" smtClean="0"/>
              <a:t> to </a:t>
            </a:r>
            <a:r>
              <a:rPr lang="fr-FR" sz="1800" dirty="0" err="1" smtClean="0"/>
              <a:t>see</a:t>
            </a:r>
            <a:r>
              <a:rPr lang="fr-FR" sz="1800" dirty="0" smtClean="0"/>
              <a:t> the </a:t>
            </a:r>
            <a:r>
              <a:rPr lang="fr-FR" sz="1800" dirty="0" err="1" smtClean="0"/>
              <a:t>effect</a:t>
            </a:r>
            <a:endParaRPr lang="fr-FR" sz="1800" dirty="0" smtClean="0"/>
          </a:p>
          <a:p>
            <a:r>
              <a:rPr lang="fr-FR" sz="1800" dirty="0" smtClean="0"/>
              <a:t>of the </a:t>
            </a:r>
            <a:r>
              <a:rPr lang="fr-FR" sz="1800" dirty="0" err="1" smtClean="0"/>
              <a:t>clk</a:t>
            </a:r>
            <a:r>
              <a:rPr lang="fr-FR" sz="1800" dirty="0" smtClean="0"/>
              <a:t> </a:t>
            </a:r>
            <a:r>
              <a:rPr lang="fr-FR" sz="1800" dirty="0" err="1" smtClean="0"/>
              <a:t>jitter</a:t>
            </a:r>
            <a:r>
              <a:rPr lang="fr-FR" sz="1800" dirty="0" smtClean="0"/>
              <a:t> on </a:t>
            </a:r>
            <a:r>
              <a:rPr lang="fr-FR" sz="1800" dirty="0" err="1" smtClean="0"/>
              <a:t>spectrum</a:t>
            </a:r>
            <a:r>
              <a:rPr lang="fr-FR" sz="1800" dirty="0" smtClean="0"/>
              <a:t> </a:t>
            </a:r>
            <a:r>
              <a:rPr lang="fr-FR" sz="1800" dirty="0" err="1" smtClean="0"/>
              <a:t>spreading</a:t>
            </a:r>
            <a:r>
              <a:rPr lang="fr-FR" sz="1800" dirty="0" smtClean="0"/>
              <a:t>.</a:t>
            </a:r>
          </a:p>
          <a:p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SIMULATION BENCHES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52800" y="1752600"/>
            <a:ext cx="3711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NCP1250_252_AC_Bench.sxsch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29000" y="2286000"/>
            <a:ext cx="5515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800" dirty="0" smtClean="0"/>
              <a:t>.INCLUDE </a:t>
            </a:r>
            <a:r>
              <a:rPr lang="fr-FR" sz="1800" b="1" dirty="0" smtClean="0">
                <a:solidFill>
                  <a:srgbClr val="0000FF"/>
                </a:solidFill>
              </a:rPr>
              <a:t>NCP1250_252_AC.txt</a:t>
            </a:r>
            <a:r>
              <a:rPr lang="fr-FR" sz="1800" dirty="0" smtClean="0"/>
              <a:t>  ( F11 WINDOW) </a:t>
            </a:r>
            <a:endParaRPr lang="en-US" sz="1800" dirty="0"/>
          </a:p>
        </p:txBody>
      </p:sp>
      <p:sp>
        <p:nvSpPr>
          <p:cNvPr id="5" name="Right Arrow 4"/>
          <p:cNvSpPr/>
          <p:nvPr/>
        </p:nvSpPr>
        <p:spPr bwMode="auto">
          <a:xfrm>
            <a:off x="2209800" y="1828800"/>
            <a:ext cx="7620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175260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BENCH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7" name="Right Arrow 6"/>
          <p:cNvSpPr/>
          <p:nvPr/>
        </p:nvSpPr>
        <p:spPr bwMode="auto">
          <a:xfrm>
            <a:off x="2286000" y="2362200"/>
            <a:ext cx="7620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dobe 명조 Std Acro M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28600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>
                <a:solidFill>
                  <a:srgbClr val="0000FF"/>
                </a:solidFill>
              </a:rPr>
              <a:t>MODEL</a:t>
            </a:r>
          </a:p>
        </p:txBody>
      </p:sp>
      <p:sp>
        <p:nvSpPr>
          <p:cNvPr id="9" name="Rectangle 8"/>
          <p:cNvSpPr/>
          <p:nvPr/>
        </p:nvSpPr>
        <p:spPr>
          <a:xfrm>
            <a:off x="609600" y="3048000"/>
            <a:ext cx="7543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800" dirty="0" smtClean="0"/>
              <a:t>This </a:t>
            </a:r>
            <a:r>
              <a:rPr lang="fr-FR" sz="1800" dirty="0" err="1" smtClean="0"/>
              <a:t>bench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set to </a:t>
            </a:r>
            <a:r>
              <a:rPr lang="fr-FR" sz="1800" dirty="0" err="1" smtClean="0"/>
              <a:t>run</a:t>
            </a:r>
            <a:r>
              <a:rPr lang="fr-FR" sz="1800" dirty="0" smtClean="0"/>
              <a:t> AC simulations </a:t>
            </a:r>
            <a:r>
              <a:rPr lang="fr-FR" sz="1800" dirty="0" err="1" smtClean="0"/>
              <a:t>with</a:t>
            </a:r>
            <a:r>
              <a:rPr lang="fr-FR" sz="1800" dirty="0" smtClean="0"/>
              <a:t> a </a:t>
            </a:r>
            <a:r>
              <a:rPr lang="fr-FR" sz="1800" dirty="0" err="1" smtClean="0"/>
              <a:t>bench</a:t>
            </a:r>
            <a:r>
              <a:rPr lang="fr-FR" sz="1800" dirty="0" smtClean="0"/>
              <a:t> w/o </a:t>
            </a:r>
            <a:r>
              <a:rPr lang="fr-FR" sz="1800" dirty="0" err="1" smtClean="0"/>
              <a:t>parasitics</a:t>
            </a:r>
            <a:endParaRPr lang="fr-FR" sz="1800" dirty="0" smtClean="0"/>
          </a:p>
          <a:p>
            <a:r>
              <a:rPr lang="fr-FR" sz="1800" dirty="0" smtClean="0"/>
              <a:t>Protection </a:t>
            </a:r>
            <a:r>
              <a:rPr lang="fr-FR" sz="1800" dirty="0" err="1" smtClean="0"/>
              <a:t>circuitry</a:t>
            </a:r>
            <a:r>
              <a:rPr lang="fr-FR" sz="1800" dirty="0" smtClean="0"/>
              <a:t> ( OVP , OCP …) of the  NCP1250_252  model have </a:t>
            </a:r>
          </a:p>
          <a:p>
            <a:r>
              <a:rPr lang="fr-FR" sz="1800" dirty="0" smtClean="0"/>
              <a:t>been </a:t>
            </a:r>
            <a:r>
              <a:rPr lang="fr-FR" sz="1800" dirty="0" err="1" smtClean="0"/>
              <a:t>removed</a:t>
            </a:r>
            <a:r>
              <a:rPr lang="fr-FR" sz="1800" dirty="0" smtClean="0"/>
              <a:t>  in </a:t>
            </a:r>
            <a:r>
              <a:rPr lang="fr-FR" sz="1800" dirty="0" err="1" smtClean="0"/>
              <a:t>order</a:t>
            </a:r>
            <a:r>
              <a:rPr lang="fr-FR" sz="1800" dirty="0" smtClean="0"/>
              <a:t> to have the POP to converge.</a:t>
            </a:r>
          </a:p>
          <a:p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Adobe 명조 Std Acro M"/>
        <a:cs typeface=""/>
      </a:majorFont>
      <a:minorFont>
        <a:latin typeface="Arial"/>
        <a:ea typeface="Adobe 명조 Std Acro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Adobe 명조 Std Acro M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Adobe 명조 Std Acro M" charset="-127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20931E2D451649848C74674E18EFA0" ma:contentTypeVersion="0" ma:contentTypeDescription="Create a new document." ma:contentTypeScope="" ma:versionID="7ac45a4ea69939ad29dbf2946aac9152">
  <xsd:schema xmlns:xsd="http://www.w3.org/2001/XMLSchema" xmlns:p="http://schemas.microsoft.com/office/2006/metadata/properties" targetNamespace="http://schemas.microsoft.com/office/2006/metadata/properties" ma:root="true" ma:fieldsID="9d0a46e2fead460ff3dd5c67ea3c179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31D2527F-D998-4E66-A216-A98D994024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FCA2E87F-6A2A-4333-8CFB-96387E8A8DB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469D50-B3F7-4E3D-868A-03A365A2B10A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6BFBC334-F91E-4718-8E3E-16EEE4652D85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519</Words>
  <Application>Microsoft Office PowerPoint</Application>
  <PresentationFormat>On-screen Show (4:3)</PresentationFormat>
  <Paragraphs>93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NCP1250 SIMPLIS MODELS &amp; SIMULATION BENCHES</vt:lpstr>
      <vt:lpstr>GOAL</vt:lpstr>
      <vt:lpstr>NCP1250_SIMPLIS.zip</vt:lpstr>
      <vt:lpstr>SIMPLIS SCREEN SHOT</vt:lpstr>
      <vt:lpstr>NCP1250 MODEL</vt:lpstr>
      <vt:lpstr>SIMULATION BENCHES</vt:lpstr>
      <vt:lpstr>SIMULATION BENCHES</vt:lpstr>
      <vt:lpstr>SIMULATION BENCHES</vt:lpstr>
      <vt:lpstr>SIMULATION BENCHES</vt:lpstr>
      <vt:lpstr>SUPPORT</vt:lpstr>
    </vt:vector>
  </TitlesOfParts>
  <Company>Steve West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Master Template</dc:title>
  <dc:creator>Steve West</dc:creator>
  <cp:lastModifiedBy>ON Semiconductor</cp:lastModifiedBy>
  <cp:revision>65</cp:revision>
  <dcterms:created xsi:type="dcterms:W3CDTF">2008-02-21T17:33:03Z</dcterms:created>
  <dcterms:modified xsi:type="dcterms:W3CDTF">2011-09-13T15:50:21Z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</Properties>
</file>